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90" r:id="rId4"/>
    <p:sldId id="257" r:id="rId5"/>
    <p:sldId id="258" r:id="rId6"/>
    <p:sldId id="259" r:id="rId7"/>
    <p:sldId id="260" r:id="rId8"/>
    <p:sldId id="261" r:id="rId9"/>
    <p:sldId id="262"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63" r:id="rId28"/>
    <p:sldId id="264" r:id="rId29"/>
    <p:sldId id="265" r:id="rId30"/>
    <p:sldId id="267" r:id="rId31"/>
    <p:sldId id="268" r:id="rId32"/>
    <p:sldId id="269" r:id="rId33"/>
    <p:sldId id="270" r:id="rId34"/>
    <p:sldId id="27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60"/>
  </p:normalViewPr>
  <p:slideViewPr>
    <p:cSldViewPr snapToGrid="0">
      <p:cViewPr varScale="1">
        <p:scale>
          <a:sx n="87" d="100"/>
          <a:sy n="87" d="100"/>
        </p:scale>
        <p:origin x="48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5/14/2024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6186"/>
            <a:ext cx="9363808" cy="1714499"/>
          </a:xfrm>
        </p:spPr>
        <p:txBody>
          <a:bodyPr>
            <a:normAutofit fontScale="90000"/>
          </a:bodyPr>
          <a:lstStyle/>
          <a:p>
            <a:pPr algn="ctr"/>
            <a:r>
              <a:rPr lang="en-IN" sz="2400" b="1" dirty="0"/>
              <a:t/>
            </a:r>
            <a:br>
              <a:rPr lang="en-IN" sz="2400" b="1" dirty="0"/>
            </a:br>
            <a:r>
              <a:rPr lang="en-IN" sz="2400" b="1" dirty="0" smtClean="0"/>
              <a:t>MAJOR </a:t>
            </a:r>
            <a:r>
              <a:rPr lang="en-IN" sz="2400" b="1" dirty="0"/>
              <a:t>PROJECT (MCAN-482)</a:t>
            </a:r>
            <a:br>
              <a:rPr lang="en-IN" sz="2400" b="1" dirty="0"/>
            </a:br>
            <a:r>
              <a:rPr lang="en-IN" sz="2400" b="1" dirty="0"/>
              <a:t>PPT PRESENTATION </a:t>
            </a:r>
            <a:br>
              <a:rPr lang="en-IN" sz="2400" b="1" dirty="0"/>
            </a:br>
            <a:r>
              <a:rPr lang="en-IN" sz="2400" b="1" dirty="0" smtClean="0"/>
              <a:t>ON</a:t>
            </a:r>
            <a:r>
              <a:rPr lang="en-IN" sz="2400" b="1" dirty="0"/>
              <a:t/>
            </a:r>
            <a:br>
              <a:rPr lang="en-IN" sz="2400" b="1" dirty="0"/>
            </a:br>
            <a:r>
              <a:rPr lang="en-IN" sz="2400" b="1" dirty="0"/>
              <a:t>CROP RECOMMENDATION </a:t>
            </a:r>
            <a:r>
              <a:rPr lang="en-IN" sz="2400" b="1" dirty="0" smtClean="0"/>
              <a:t>SYSTEM</a:t>
            </a:r>
            <a:br>
              <a:rPr lang="en-IN" sz="2400" b="1" dirty="0" smtClean="0"/>
            </a:br>
            <a:r>
              <a:rPr lang="en-IN" sz="2400" b="1" dirty="0" smtClean="0"/>
              <a:t>SESSION: 2022-2024</a:t>
            </a:r>
            <a:endParaRPr lang="en-IN" sz="2400" b="1" dirty="0"/>
          </a:p>
        </p:txBody>
      </p:sp>
      <p:sp>
        <p:nvSpPr>
          <p:cNvPr id="3" name="Subtitle 2"/>
          <p:cNvSpPr>
            <a:spLocks noGrp="1"/>
          </p:cNvSpPr>
          <p:nvPr>
            <p:ph type="subTitle" idx="1"/>
          </p:nvPr>
        </p:nvSpPr>
        <p:spPr>
          <a:xfrm>
            <a:off x="457200" y="3066093"/>
            <a:ext cx="11491546" cy="3457799"/>
          </a:xfrm>
        </p:spPr>
        <p:txBody>
          <a:bodyPr>
            <a:normAutofit/>
          </a:bodyPr>
          <a:lstStyle/>
          <a:p>
            <a:pPr algn="l"/>
            <a:r>
              <a:rPr lang="en-IN" dirty="0" smtClean="0">
                <a:solidFill>
                  <a:schemeClr val="accent1">
                    <a:lumMod val="75000"/>
                  </a:schemeClr>
                </a:solidFill>
              </a:rPr>
              <a:t>PROJECT GUIDE:</a:t>
            </a:r>
          </a:p>
          <a:p>
            <a:pPr algn="l"/>
            <a:r>
              <a:rPr lang="en-IN" dirty="0" smtClean="0">
                <a:solidFill>
                  <a:schemeClr val="accent1">
                    <a:lumMod val="75000"/>
                  </a:schemeClr>
                </a:solidFill>
              </a:rPr>
              <a:t>MR. SOUMEN PRAKASH KABI</a:t>
            </a:r>
          </a:p>
          <a:p>
            <a:pPr algn="l"/>
            <a:r>
              <a:rPr lang="en-IN" dirty="0">
                <a:solidFill>
                  <a:schemeClr val="accent1">
                    <a:lumMod val="75000"/>
                  </a:schemeClr>
                </a:solidFill>
              </a:rPr>
              <a:t>Assistant Professor (Dept. of CA)</a:t>
            </a:r>
          </a:p>
          <a:p>
            <a:pPr lvl="2" algn="l"/>
            <a:r>
              <a:rPr lang="en-IN" sz="2000" dirty="0" smtClean="0">
                <a:solidFill>
                  <a:schemeClr val="accent1">
                    <a:lumMod val="75000"/>
                  </a:schemeClr>
                </a:solidFill>
              </a:rPr>
              <a:t>                                                       Team Members:</a:t>
            </a:r>
          </a:p>
          <a:p>
            <a:pPr algn="l"/>
            <a:r>
              <a:rPr lang="en-IN" dirty="0" smtClean="0"/>
              <a:t>                                                                            </a:t>
            </a:r>
            <a:r>
              <a:rPr lang="en-IN" b="1" dirty="0" smtClean="0">
                <a:solidFill>
                  <a:schemeClr val="accent1">
                    <a:lumMod val="75000"/>
                  </a:schemeClr>
                </a:solidFill>
              </a:rPr>
              <a:t>Siddhartha Khawas (10871022006)</a:t>
            </a:r>
          </a:p>
          <a:p>
            <a:pPr algn="l"/>
            <a:r>
              <a:rPr lang="en-IN" b="1" dirty="0" smtClean="0">
                <a:solidFill>
                  <a:schemeClr val="accent1">
                    <a:lumMod val="75000"/>
                  </a:schemeClr>
                </a:solidFill>
              </a:rPr>
              <a:t>                                                                            Subham Chakraborty (10871022007)</a:t>
            </a:r>
            <a:endParaRPr lang="en-IN" b="1" dirty="0">
              <a:solidFill>
                <a:schemeClr val="accent1">
                  <a:lumMod val="75000"/>
                </a:schemeClr>
              </a:solidFill>
            </a:endParaRPr>
          </a:p>
          <a:p>
            <a:pPr algn="l"/>
            <a:r>
              <a:rPr lang="en-IN" b="1" dirty="0" smtClean="0">
                <a:solidFill>
                  <a:schemeClr val="accent1">
                    <a:lumMod val="75000"/>
                  </a:schemeClr>
                </a:solidFill>
              </a:rPr>
              <a:t>                                                                            Sumit </a:t>
            </a:r>
            <a:r>
              <a:rPr lang="en-IN" b="1" dirty="0">
                <a:solidFill>
                  <a:schemeClr val="accent1">
                    <a:lumMod val="75000"/>
                  </a:schemeClr>
                </a:solidFill>
              </a:rPr>
              <a:t>Kumar </a:t>
            </a:r>
            <a:r>
              <a:rPr lang="en-IN" b="1" dirty="0" smtClean="0">
                <a:solidFill>
                  <a:schemeClr val="accent1">
                    <a:lumMod val="75000"/>
                  </a:schemeClr>
                </a:solidFill>
              </a:rPr>
              <a:t>Choubey (10871022003)</a:t>
            </a:r>
          </a:p>
          <a:p>
            <a:pPr algn="l"/>
            <a:r>
              <a:rPr lang="en-IN" dirty="0"/>
              <a:t> </a:t>
            </a:r>
            <a:r>
              <a:rPr lang="en-IN" dirty="0" smtClean="0"/>
              <a:t>                             							  </a:t>
            </a:r>
            <a:r>
              <a:rPr lang="en-IN" b="1" dirty="0" smtClean="0">
                <a:solidFill>
                  <a:schemeClr val="accent1">
                    <a:lumMod val="75000"/>
                  </a:schemeClr>
                </a:solidFill>
              </a:rPr>
              <a:t>Shivendu Shivam (10871022051)    </a:t>
            </a:r>
            <a:endParaRPr lang="en-IN" sz="1400" b="1" dirty="0">
              <a:solidFill>
                <a:schemeClr val="accent1">
                  <a:lumMod val="75000"/>
                </a:schemeClr>
              </a:solidFill>
            </a:endParaRPr>
          </a:p>
        </p:txBody>
      </p:sp>
      <p:pic>
        <p:nvPicPr>
          <p:cNvPr id="4" name="Picture 3" descr="A picture containing text, sign&#10;&#10;Description automatically generated">
            <a:extLst>
              <a:ext uri="{FF2B5EF4-FFF2-40B4-BE49-F238E27FC236}">
                <a16:creationId xmlns:a16="http://schemas.microsoft.com/office/drawing/2014/main" id="{96AB0C25-E181-43F6-BFC6-18E208180341}"/>
              </a:ext>
            </a:extLst>
          </p:cNvPr>
          <p:cNvPicPr>
            <a:picLocks noChangeAspect="1"/>
          </p:cNvPicPr>
          <p:nvPr/>
        </p:nvPicPr>
        <p:blipFill rotWithShape="1">
          <a:blip r:embed="rId2"/>
          <a:srcRect l="1285" r="-4" b="-4"/>
          <a:stretch/>
        </p:blipFill>
        <p:spPr>
          <a:xfrm>
            <a:off x="184638" y="246186"/>
            <a:ext cx="2118946" cy="2472850"/>
          </a:xfrm>
          <a:prstGeom prst="rect">
            <a:avLst/>
          </a:prstGeom>
        </p:spPr>
      </p:pic>
      <p:sp>
        <p:nvSpPr>
          <p:cNvPr id="5" name="TextBox 4"/>
          <p:cNvSpPr txBox="1"/>
          <p:nvPr/>
        </p:nvSpPr>
        <p:spPr>
          <a:xfrm>
            <a:off x="10999177" y="2303585"/>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276382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153" y="78154"/>
            <a:ext cx="3040185" cy="369332"/>
          </a:xfrm>
          <a:prstGeom prst="rect">
            <a:avLst/>
          </a:prstGeom>
          <a:noFill/>
        </p:spPr>
        <p:txBody>
          <a:bodyPr wrap="square" rtlCol="0">
            <a:spAutoFit/>
          </a:bodyPr>
          <a:lstStyle/>
          <a:p>
            <a:r>
              <a:rPr lang="en-IN" dirty="0" smtClean="0">
                <a:solidFill>
                  <a:schemeClr val="accent1">
                    <a:lumMod val="75000"/>
                  </a:schemeClr>
                </a:solidFill>
              </a:rPr>
              <a:t>After removing the outliers</a:t>
            </a:r>
            <a:endParaRPr lang="en-IN" dirty="0">
              <a:solidFill>
                <a:schemeClr val="accent1">
                  <a:lumMod val="75000"/>
                </a:schemeClr>
              </a:solidFill>
            </a:endParaRPr>
          </a:p>
        </p:txBody>
      </p:sp>
      <p:sp>
        <p:nvSpPr>
          <p:cNvPr id="5" name="AutoShape 4" descr="data:image/png;base64,iVBORw0KGgoAAAANSUhEUgAAAggAAAGwCAYAAADMjZ3mAAAAOXRFWHRTb2Z0d2FyZQBNYXRwbG90bGliIHZlcnNpb24zLjcuMSwgaHR0cHM6Ly9tYXRwbG90bGliLm9yZy/bCgiHAAAACXBIWXMAAA9hAAAPYQGoP6dpAAATh0lEQVR4nO3dfWzVd9n48aultLABrWOhrEIZyhbUoUEQZDM/o2siujifohFRmRqXTRbBJcommY9BSExM1BjMTMTc96bokm1OMrMwwE0SxpMwxTnAjAAZA6KEtst4Gv38/jA7WXfB5GbQb9e+XgkZPefb06vXes557/Tbta6UUgIA4GXqqx4AAOh/BAIAkAgEACARCABAIhAAgEQgAACJQAAAkobzfceenp44cOBAjBw5Murq6i7kTADARVJKie7u7mhra4v6+rO/TnDegXDgwIEYP378+b47AFCh/fv3x7hx4856/XkHwsiRI2sfYNSoUed7MwBAH+rq6orx48fXnsfP5rwD4aVvK4waNUogAMDrzH87PcBJigBAIhAAgEQgAACJQAAAEoEAACQCAQBIBAIAkAgEACARCABAIhAAgEQgAACJQAAAEoEAACQCAQBIBAIAkAgEACARCABAIhAAgEQgAACJQAAAEoEAACQCAQBIBAIAkAgEACARCABAIhAAgEQgAACJQAAAEoEAACQCAQBIBAIAkAgEACARCABA0lD1APQfhw4dis7OzqrH4HWoubk5Wltbqx4DuIAEAhHxnzj47Oc+H6dOnqh6FF6HhjY2xT3/+z8iAQYQgUBERHR2dsapkyfi2JveGz3Dmqse53Wv/tjRGL7n8Tg28f9Fz/CWqse5qOqPd0Y881h0dnYKBBhABAK99Axrjp5LL696jAGjZ3iLfQKvS05SB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DS7wLh+PHjsWvXrjh+/HjVowBAJfrDc2G/C4R9+/bFzTffHPv27at6FACoRH94Lux3gQAAVE8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0nCuB544cSJOnDhRe7urq+uiDPSSvXv3XtTbpzf75rXyNQQXTn+4P51zICxdujS++93vXsxZelmyZEmffSzgtXOfhYHlnAPhzjvvjNtvv732dldXV4wfP/6iDBURsXjx4pgwYcJFu31627t3rwd4XhP3Wbhw+sNj8jkHQlNTUzQ1NV3MWXqZMGFCXH311X328YDXxn0WBhY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Ck3wVCe3t73H333dHe3l71KABQif7wXNhQ2Uc+i2HDhsXVV19d9RgAUJn+8FzY715BAACqJx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GqoegP6l/nhn1SMMCPXHjvb650DmawYGJoFAREQ0NzfH0MamiGceq3qUAWX4nserHqFPDG1siubm5qrHAC4ggUBERLS2tsY9//s/0dnpvwb5v2tubo7W1taqxwAuIIFATWtrqwd5ACLCSYoAwBkIBAAgEQgAQCIQAIBEIAAAiUAAABKBAAAkAgEASAQCAJAIBAAgEQgAQCIQAIBEIAAAiUAAABKBAAAkAgEASAQCAJAIBAAgEQgAQCIQAIBEIAAAiUAAABKBAAAkAgEASAQCAJAIBAAgEQgAQCIQAIBEIAAAiUAAABKBAAAkAgEASAQCAJA0nO87llIiIqKrq+uCDQMAXFwvPW+/9Dx+NucdCN3d3RERMX78+PO9CQCgIt3d3dHc3HzW6+vKf0uIs+jp6YkDBw7EyJEjo66u7rwHfKWurq4YP3587N+/P0aNGnXBbvf1zl7OzF4yOzkzezkze8kG+k5KKdHd3R1tbW1RX3/2Mw3O+xWE+vr6GDdu3Pm++381atSoAfkv5rWylzOzl8xOzsxezsxesoG8k1d75eAlTlIEABKBAAAk/S4Qmpqa4tvf/nY0NTVVPUq/Yi9nZi+ZnZyZvZyZvWR28h/nfZIiADBw9btXEACA6gkEACARCABAIhAAgKTfBcLPfvazuPLKK2PYsGExc+bM2LRpU9Uj9ZmlS5fGu971rhg5cmSMGTMmPvrRj8bOnTt7HXP8+PGYP39+jB49OkaMGBGf+MQn4tChQxVNXI1ly5ZFXV1dLFy4sHbZYN3Ls88+G5/97Gdj9OjRMXz48JgyZUps2bKldn0pJb71rW/FFVdcEcOHD4+Ojo7YvXt3hRNfXKdPn4677rorJk6cGMOHD483v/nN8f3vf7/X/3N+MOzk8ccfjw9/+MPR1tYWdXV18eCDD/a6/lx2cOTIkZg7d26MGjUqWlpa4ktf+lI8//zzffhZXHivtpdTp07FokWLYsqUKXHppZdGW1tbfP7zn48DBw70uo2BuJezKv3IypUrS2NjY/nlL39Z/v73v5cvf/nLpaWlpRw6dKjq0frEBz7wgbJixYqyY8eOsn379vKhD32otLe3l+eff752zC233FLGjx9f1qxZU7Zs2VLe/e53l2uvvbbCqfvWpk2bypVXXlne/va3lwULFtQuH4x7OXLkSJkwYUK56aabysaNG8szzzxTHnnkkfLPf/6zdsyyZctKc3NzefDBB8uTTz5ZbrzxxjJx4sRy7NixCie/eJYsWVJGjx5dVq1aVfbs2VPuu+++MmLEiPLjH/+4dsxg2MnDDz9cFi9eXO6///4SEeWBBx7odf257GD27NnlHe94R3niiSfKn//85zJp0qQyZ86cPv5MLqxX28vRo0dLR0dH+e1vf1uefvrpsmHDhjJjxowybdq0XrcxEPdyNv0qEGbMmFHmz59fe/v06dOlra2tLF26tMKpqnP48OESEeWxxx4rpfznC3jo0KHlvvvuqx3zj3/8o0RE2bBhQ1Vj9pnu7u5y1VVXldWrV5f3vve9tUAYrHtZtGhRec973nPW63t6esrYsWPLD3/4w9plR48eLU1NTeU3v/lNX4zY52644YbyxS9+sddlH//4x8vcuXNLKYNzJ698IjyXHTz11FMlIsrmzZtrx/zxj38sdXV15dlnn+2z2S+mM4XTK23atKlERNm7d28pZXDs5eX6zbcYTp48GVu3bo2Ojo7aZfX19dHR0REbNmyocLLqdHZ2RkTEZZddFhERW7dujVOnTvXa0eTJk6O9vX1Q7Gj+/Plxww039Pr8IwbvXh566KGYPn16fPKTn4wxY8bE1KlT4xe/+EXt+j179sTBgwd77aW5uTlmzpw5YPdy7bXXxpo1a2LXrl0REfHkk0/G+vXr44Mf/GBEDM6dvNK57GDDhg3R0tIS06dPrx3T0dER9fX1sXHjxj6fuSqdnZ1RV1cXLS0tETH49nLev6zpQvvXv/4Vp0+fjtbW1l6Xt7a2xtNPP13RVNXp6emJhQsXxnXXXRfXXHNNREQcPHgwGhsba1+sL2ltbY2DBw9WMGXfWblyZfzlL3+JzZs3p+sG616eeeaZWL58edx+++3xzW9+MzZv3hxf/epXo7GxMebNm1f73M90nxqoe7njjjuiq6srJk+eHEOGDInTp0/HkiVLYu7cuRERg3Inr3QuOzh48GCMGTOm1/UNDQ1x2WWXDZo9HT9+PBYtWhRz5syp/cKmwbaXfhMI9DZ//vzYsWNHrF+/vupRKrd///5YsGBBrF69OoYNG1b1OP1GT09PTJ8+PX7wgx9ERMTUqVNjx44d8fOf/zzmzZtX8XTV+N3vfhf33ntv/PrXv463ve1tsX379li4cGG0tbUN2p3wf3fq1Kn41Kc+FaWUWL58edXjVKbffIvh8ssvjyFDhqQzzw8dOhRjx46taKpq3HbbbbFq1apYt25dr1+pPXbs2Dh58mQcPXq01/EDfUdbt26Nw4cPxzvf+c5oaGiIhoaGeOyxx+InP/lJNDQ0RGtr66DcyxVXXBFvfetbe132lre8Jfbt2xcRUfvcB9N96utf/3rccccd8elPfzqmTJkSn/vc5+JrX/taLF26NCIG505e6Vx2MHbs2Dh8+HCv61988cU4cuTIgN/TS3Gwd+/eWL16da9f9zzY9tJvAqGxsTGmTZsWa9asqV3W09MTa9asiVmzZlU4Wd8ppcRtt90WDzzwQKxduzYmTpzY6/pp06bF0KFDe+1o586dsW/fvgG9o+uvvz7+9re/xfbt22t/pk+fHnPnzq39fTDu5brrrks/Brtr166YMGFCRERMnDgxxo4d22svXV1dsXHjxgG7lxdeeCHq63s/rA0ZMiR6enoiYnDu5JXOZQezZs2Ko0ePxtatW2vHrF27Nnp6emLmzJl9PnNfeSkOdu/eHY8++miMHj261/WDbi9VnyX5citXrixNTU3lV7/6VXnqqafKzTffXFpaWsrBgwerHq1P3HrrraW5ubn86U9/Ks8991ztzwsvvFA75pZbbint7e1l7dq1ZcuWLWXWrFll1qxZFU5djZf/FEMpg3MvmzZtKg0NDWXJkiVl9+7d5d577y2XXHJJueeee2rHLFu2rLS0tJTf//735a9//Wv5yEc+MuB+pO/l5s2bV974xjfWfszx/vvvL5dffnn5xje+UTtmMOyku7u7bNu2rWzbtq1ERPnRj35Utm3bVjsb/1x2MHv27DJ16tSycePGsn79+nLVVVe97n+c79X2cvLkyXLjjTeWcePGle3bt/d6DD5x4kTtNgbiXs6mXwVCKaX89Kc/Le3t7aWxsbHMmDGjPPHEE1WP1Gci4ox/VqxYUTvm2LFj5Stf+Up5wxveUC655JLysY99rDz33HPVDV2RVwbCYN3LH/7wh3LNNdeUpqamMnny5HL33Xf3ur6np6fcddddpbW1tTQ1NZXrr7++7Ny5s6JpL76urq6yYMGC0t7eXoYNG1be9KY3lcWLF/d6gB8MO1m3bt0ZH0vmzZtXSjm3Hfz73/8uc+bMKSNGjCijRo0qX/jCF0p3d3cFn82F82p72bNnz1kfg9etW1e7jYG4l7Px654BgKTfnIMAAPQfAgEASAQCAJAIBAAgEQgAQCIQAIBEIAAAiUAAABKBAAAkAgGouemmm6Kuri7q6uqisbExJk2aFN/73vfixRdfrHo0oI81VD0A0L/Mnj07VqxYESdOnIiHH3445s+fH0OHDo0777yz6tGAPuQVBKCXpqamGDt2bEyYMCFuvfXW6OjoiIceeqjqsYA+JhCAVzV8+PA4efJk1WMAfUwgAGdUSolHH300HnnkkXj/+99f9ThAH3MOAtDLqlWrYsSIEXHq1Kno6emJz3zmM/Gd73yn6rGAPiYQgF7e9773xfLly6OxsTHa2tqiocHDBAxG7vlAL5deemlMmjSp6jGAijkHAQBIBAIAkNSVUkrVQwAA/YtXEACARCAAAIlAAAASgQAAJAIBAEgEAgCQCAQAIBEIAEAiEACARCAAAIlAAACS/w+6LKOKm6lNr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png;base64,iVBORw0KGgoAAAANSUhEUgAABjEAAAlbCAYAAACn3uKwAAAAOXRFWHRTb2Z0d2FyZQBNYXRwbG90bGliIHZlcnNpb24zLjcuMSwgaHR0cHM6Ly9tYXRwbG90bGliLm9yZy/bCgiHAAAACXBIWXMAAA9hAAAPYQGoP6dpAAEAAElEQVR4nOzdeZRdZaHn729VhkqAjISkEoYkBBmaSQRRk2sjXgZBRKS9XhEwKlyiIIIgyNDKFZrR1QoEBNIIQUab24DIjIKIgIDIqAhZAhEkITeGSsKQsfbvD351bk5SkIGq1FvJ86yVtXJ27drnrTep2uc9nzr7NFRVVQUAAAAAAKAwjV09AAAAAAAAgPaIGAAAAAAAQJFEDAAAAAAAoEgiBgAAAAAAUCQRAwAAAAAAKJKIAQAAAAAAFEnEAAAAAAAAiiRiAAAAAAAARRIxAAAAAACAIokYAN3ED3/4w2y66abp0aNHPvjBD3b1cAAAAIpizQSwZhIxADrY5MmT09DQUPdn6NCh2XXXXXP77bev0jHvuuuuHH/88Rk3blwuv/zynHHGGR08agAAgNXDmgmAldGzqwcAsKY69dRTM3r06FRVlddeey2TJ0/O3nvvnV/+8pfZZ599VupY99xzTxobG/PTn/40vXv37qQRAwAArD7WTACsCBEDoJPstdde2WmnnWq3DznkkAwbNizXXnvtSj8gnzFjRvr27dthD8arqsq8efPSt2/fDjkeAADAyrJmAmBFuJwUwGoycODA9O3bNz17/lc/bm1tzbnnnputt946ffr0ybBhwzJhwoS8/vrrtX0aGhpy+eWX580336y91Hry5MlJkkWLFuW0007LmDFj0tTUlFGjRuWkk07K/Pnz6+571KhR2WeffXLnnXdmp512St++fXPJJZckSVpaWnL00Udn4403TlNTUzbbbLOcffbZaW1t7fxJAQAA+P9ZMwHQHq/EAOgks2fPzsyZM1NVVWbMmJGJEyfmjTfeyEEHHVTbZ8KECZk8eXK++tWv5lvf+lZefPHFXHDBBXn88cfzwAMPpFevXrnyyiszadKkPPLII7n00kuTJGPHjk2SHHroobniiivy+c9/Pscee2wefvjhnHnmmXn22Wdz44031o3nueeeywEHHJAJEybk3/7t37LFFlvkrbfeyi677JK///3vmTBhQjbZZJM8+OCDOfHEEzNt2rSce+65q22+AACAtYs1EwArpAKgQ11++eVVkmX+NDU1VZMnT67td//991dJqquvvrru8++4445lto8fP75ad9116/Z74oknqiTVoYceWrf9O9/5TpWkuueee2rbRo4cWSWp7rjjjrp9TzvttGrdddetnn/++brtJ5xwQtWjR4/qb3/726pNAgAAwLuwZgJgZbicFEAnufDCC3P33Xfn7rvvzlVXXZVdd901hx56aG644YYkyfXXX58BAwZk9913z8yZM2t/dtxxx6y33nq599573/P4t912W5LkmGOOqdt+7LHHJkluvfXWuu2jR4/OnnvuWbft+uuvz8c//vEMGjSobgy77bZbFi9enN/+9rfvaw4AAADejTUTACvC5aQAOsnOO+9c9yZ1BxxwQHbYYYd885vfzD777JMpU6Zk9uzZGTp0aLufP2PGjPc8/tSpU9PY2JjNNtusbntzc3MGDhyYqVOn1m0fPXr0MseYMmVKnnrqqWywwQarNAYAAIBVZc0EwIoQMQBWk8bGxuy6664577zzMmXKlLS2tmbo0KG5+uqr293/3R4kL62hoWGF9uvbt+8y21pbW7P77rvn+OOPb/dzNt988xU6NgAAwPtlzQRAe0QMgNVo0aJFSZI33ngjY8aMya9+9auMGzeu3QfLyzNy5Mi0trZmypQp2WqrrWrbX3vttbS0tGTkyJHLPcaYMWPyxhtvZLfddlvp+wcAAOho1kwALM17YgCsJgsXLsxdd92V3r17Z6uttsoXvvCFLF68OKeddtoy+y5atCgtLS3veby99947SXLuuefWbf/Rj36UJPn0pz+93DF94QtfyEMPPZQ777xzmY+1tLTUFhAAAACdzZoJgPZ4JQZAJ7n99tvzl7/8Jck710m95pprMmXKlJxwwgnp379/dtlll0yYMCFnnnlmnnjiieyxxx7p1atXpkyZkuuvvz7nnXdePv/5z7/r8bfffvuMHz8+kyZNSktLS3bZZZc88sgjueKKK7Lffvtl1113Xe4YjzvuuNx8883ZZ5998pWvfCU77rhj3nzzzTz99NP5j//4j7z00ksZMmRIh80JAABAG2smAFaEiAHQSb7//e/X/t6nT59sueWWueiiizJhwoTa9osvvjg77rhjLrnkkpx00knp2bNnRo0alYMOOijjxo1b7n1ceuml2XTTTTN58uTceOONaW5uzoknnphTTjllhca4zjrr5L777ssZZ5yR66+/Pj/72c/Sv3//bL755vnBD36QAQMGrPwXDgAAsAKsmQBYEQ1VVVVdPQgAAAAAAICleU8MAAAAAACgSCIGAAAAAABQJBEDAAAAAAAokogBAAAAAAAUScQAAAAAAACKJGIAAAAAAABF6rmqn9ja2ppXX301/fr1S0NDQ0eOCQAAilNVVebOnZsRI0aksdHvArF81kwAAKxtOmPdtMoR49VXX83GG2/cIYMAAIDu4uWXX85GG23U1cOgG7BmAgBgbdWR66ZVjhj9+vWrDaZ///4dMhgAACjVnDlzsvHGG9ceB8PyWDMBALC26Yx10ypHjLaXQ/fv398DcgAA1houC8SKsmYCAGBt1ZHrJhfzBQ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KSeXT0Auqfp06dn9uzZXT0MYC01YMCANDc3d/UwAAC6lHUZaxqP8wFoj4jBSps+fXr+9YADsnD+/K4eCrCW6tXUlJ9fe60FDgCw1rIuY03kcT4A7RExWGmzZ8/OwvnzM2PLPbJwncFdPZxi9XprVob+5S7zBB2s7Xtr9uzZFjcAwFrLuqx7sC5ccR7nA/BuRAxW2cJ1BmdBv6FdPYzimScAAKCzWG90D/6dAGDVeWNv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bptxJg3b16ee+65zJs3r6uHAgDAauDxH6wc3zMAwJrK45y1S7eNGFOnTs1Xv/rVTJ06tauHAgDAauDxH6wc3zMAwJrK45y1S7eNGAAAAAAAwJp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Cknl09AAAAAAAAWFWzZs3KkUcemX/84x9Zf/31c+aZZ+bCCy/Mq6++mhEjRmTChAk58sgj88Ybb2S99dbLT3/60/Tt2zfHH398XnvttQwbNiwnnnhiTj755NoxJk6cmMWLF2fChAmZPXt2BgwYkFNPPTXf+ta3Mn/+/DQ1NeX888/P97///drHL7nkkrz99tv5yle+UtvnrLPOyrHHHpvFixenR48eueKKK5Ik48ePr22bOHFiTj311LrjJHnP+27vuOuss04OOeSQuq+zubm5K/9pOoSIAQAAAABAt7TPPvtk1qxZtdtz5szJF7/4xdrtv/71r7n//vtrt19//fXsv//+dceYMWNGvvSlL9UdY5999qnb5+23385hhx1Wuz1v3ry622+//XY++9nP1n3OvHnzcvTRR9duL168OAcddFDdPosXL87hhx/+nsdp776Xd9y2r7NPnz6555570p25nBQAAAAAAN3OUUcdVQsYW2+9dTbeeOP33H/48OFpbPyvp8QbGhrSr1+/un2GDBmShoaG2u0l9+9oPXr0WGbbkvfd3u0V8b/+1//K8OHDk7wTPD75yU+u2gALIWIAAAAAANDtzJkzJ0ly11135cc//nFefvnlNDQ05Oabb67b74YbbkhDQ0OmTZuW1tbW2vaqqjJ37twkyU033ZQkmTlzZqqqqu2z5P5XXXVV3XGXvt2eSZMmvevHFi9enCSZPHly3ZiW1HZ76ft6r+OOGjUq/+///b/cdtttSd4JGdOnT1/uWEu1wpeTmj9/fubPn1+73fYfpKu99NJLXT2EtY45B0rgZxGsfXzfUzprJlYn/66sqfzfBlbEkj8rtt5666y33nr57ne/myTZc889M2TIkDQ2Nqa1tTU9evRIc3Nzdt9999x1111Jko9+9KN56aWXak/sb7311hk6dGh23nnnPPLII0mS0aNHp0+fPnn22WeTJP3798+mm25aO25jY2M23XTT9OvXrxZC+vfvn0GDBmXq1KlJkqampmyzzTZ1+zQ1NSVJ7XHj6NGjs/nmm6epqaluW2tra+04bfe9pKWPO3z48MyaNSvz58/P+PHjc//992fgwIFpbm7O9OnTc8ghh+TWW2/tqH+C1WqFI8aZZ56ZH/zgB505llVS4pgA6Hx+/gNQGmsmgPfPzyxgZU2YMCFJ8uqrryZJ7b0t2i7D1KtXryTJF7/4xVrE+NrXvpZXXnklp556at0xxo8fX4sYhx9+eBobG3PssccmSb7xjW8keecSUG0RI0kOOeSQnHvuubV9+vfvn5NPPjlJcuihhy6zz6GHHpr58+fn0ksvrd1Pkhx88MF12xYsWFA7Ttt9t2nvvo844oi89NJLufTSS2uv8EiSww47LKeeemreeOONlZjVsqxwxDjxxBNzzDHH1G7PmTNnudcYWx1OOeWUjBo1qquHsVZ56aWXPKgAupyf/7D28RiE0lkzsTr5mciays8sYEUseR685JJLstNOO2XEiBH561//mmuuuSbf//73a5dhWrhwYZLkuuuuq33+ZZddVvdqjrZjXHHFFbVtP/nJT9KnT5/a7Ysuuiif/exna4Gg7TJTP/3pT+v2GTRoUO32pZdemgMPPLBun7ZQseT9jBs3LldeeWXdtiUvY9V2323au+8LL7yw9v4gS77XRttlp9Zbb710VyscMZqammovdSnJqFGjssUWW3T1MABYzfz8B6A01kwA75+fWcDK+tOf/pQ33ngj3/ve97LHHnvkzjvvzOGHH157on/x4sWZPn167r777trn/P73v1/mGDNmzKi9CiNJXnzxxbp95syZkxdeeKF23NbW1rzwwgu1yzm17bPkJUXnz5+fZ555pm6fJS8/2nY/zz//fN32d7vvJS193GnTptX+3hZjWlpaapfMWjJ4dDfe2BsAAAAAgG6nf//+SZI99tgjRx11VDbaaKNUVZV99923br/9998/VVVl+PDhtUsxJe9ccqpfv35Jkv322y9JMnjw4NqlqJLU7X/QQQfVHXfp2+057LDD3vVjba+Y+MpXvlI3piW13V76vt7ruM8//3z233//7L333kmSPn36pLm5ebljLZWIAQAAAABAt3Peeedl8ODBSZJnn302r7zyynvuP23atLrLNFVVVfdqhiSZNWtW7VJUSer272hLvnfFkmN6r9sr4tRTT629AqNPnz655557Vm2AhRAxAAAAAADolm655ZbccsstGT16dPr375/Ro0fnuuuuy8c//vGMGTMmH//4x3PVVVdl0KBB6dWrVwYNGpQbbrght99+e7bddtsMHTo02267ba655pq6Y9xyyy35xS9+kebm5vTt2zfNzc2ZNGlS+vTpk4aGhvTp0yeTJk2q+/gvfvGLXHfddXX7nHvuubVXXPTo0SNXXXVVrrrqqrptP/nJT5Y5zvLuu73j3nDDDct8nd09YCQr8Z4YAAAAAABQmsGDB+fqq6+u23b22WfX3b711luX+bxLLrmk7vbSx0iSG264oe720lFg6Y+3t8/999+/zD5Lb2vvOMu77/aO297X2d15JQ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duIMXLkyFx++eUZOXJkVw8FAIDVwOM/WDm+ZwCANZXHOWuXnl09gFXVp0+fbLHFFl09DAAAVhOP/2Dl+J4BANZUHuesXbrtKzEAAAAAAIA1m4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Us+uHgDdV6+3ZnX1EIrWNj/mCTqW7ykAgP/isVHZrAtXnDkC4N2IGKy0AQMGpFdTU4b+5a6uHkq3YJ6g4/VqasqAAQO6ehgAAF3Guqx78e+0YjzOB6A9IgYrrbm5OT+/9trMnj27q4cCrKUGDBiQ5ubmrh4GAECXsS5jTeRxPgDtETFYJc3NzR5YAAAAdCHrMgBgbeCNvQE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Sp56p+YlVVSZI5c+Z02GAAAKBUbY972x4Hw/JYMwEAsLbpjHXTKkeMuXPnJkk23njjDhsMAACUbu7cuRkwYEBXD4NuwJoJAIC1VUeumxqqVUwira2tefXVV9OvX780NDR0yGBWxpw5c7Lxxhvn5ZdfTv/+/Vf7/a9NzPXqZb5XH3O9epnv1cdcr17me/Xp6rmuqipz587NiBEj0tjoqqwsnzXTms8cdy7z27nMb+czx53L/HYu89v51tQ57ox10yq/EqOxsTEbbbRRhwzi/ejfv/8a9Y9cMnO9epnv1cdcr17me/Ux16uX+V59unKuvQKDlWHNtPYwx53L/HYu89v5zHHnMr+dy/x2vjVxjjt63eRXyAAAAAAAgCKJGAAAAAAAQJG6bcRoamrKKaeckqampq4eyhrPXK9e5nv1Mderl/lefcz16mW+Vx9zDSvH90znM8edy/x2LvPb+cxx5zK/ncv8dj5zvOJW+Y29AQAAAAAAOlO3fSUGAAAAAACwZhMxAAAAAACAIokYAAAAAABAkUQMAAAAAACgSN0yYlx44YUZNWpU+vTpk4985CN55JFHunpIa4QzzzwzH/7wh9OvX78MHTo0++23X5577rm6febNm5cjjjgi66+/ftZbb738j//xP/Laa6910YjXHGeddVYaGhpy9NFH17aZ647197//PQcddFDWX3/99O3bN9tuu23+8Ic/1D5eVVW+//3vZ/jw4enbt2922223TJkypQtH3D0tXrw43/ve9zJ69Oj07ds3Y8aMyWmnnZaqqmr7mOtV99vf/jaf+cxnMmLEiDQ0NOSmm26q+/iKzO2sWbNy4IEHpn///hk4cGAOOeSQvPHGG6vxq+ge3muuFy5cmO9+97vZdttts+6662bEiBH58pe/nFdffbXuGOZ6xS3v//aSvv71r6ehoSHnnntu3XbzDcuybuoY1kmrl7VR57Ae6jzWQB3LmqfzWet0LmubztHtIsbPf/7zHHPMMTnllFPyxz/+Mdtvv3323HPPzJgxo6uH1u3dd999OeKII/L73/8+d999dxYuXJg99tgjb775Zm2fb3/72/nlL3+Z66+/Pvfdd19effXV7L///l046u7v0UcfzSWXXJLtttuubru57jivv/56xo0bl169euX222/Pn//85/zv//2/M2jQoNo+55xzTs4///xcfPHFefjhh7Puuutmzz33zLx587pw5N3P2WefnYsuuigXXHBBnn322Zx99tk555xzMnHixNo+5nrVvfnmm9l+++1z4YUXtvvxFZnbAw88MH/6059y991355Zbbslvf/vbHHbYYavrS+g23muu33rrrfzxj3/M9773vfzxj3/MDTfckOeeey777rtv3X7mesUt7/92mxtvvDG///3vM2LEiGU+Zr6hnnVTx7FOWn2sjTqH9VDnsgbqWNY8nc9ap3NZ23SSqpvZeeedqyOOOKJ2e/HixdWIESOqM888swtHtWaaMWNGlaS67777qqqqqpaWlqpXr17V9ddfX9vn2WefrZJUDz30UFcNs1ubO3du9YEPfKC6++67q1122aU66qijqqoy1x3tu9/9bvVP//RP7/rx1tbWqrm5ufrhD39Y29bS0lI1NTVV11577eoY4hrj05/+dPW1r32tbtv+++9fHXjggVVVmeuOlKS68cYba7dXZG7//Oc/V0mqRx99tLbP7bffXjU0NFR///vfV9vYu5ul57o9jzzySJWkmjp1alVV5vr9eLf5fuWVV6oNN9yweuaZZ6qRI0dWP/7xj2sfM9+wLOumzmOd1DmsjTqP9VDnsgbqPNY8nc9ap3NZ23ScbvVKjAULFuSxxx7LbrvtVtvW2NiY3XbbLQ899FAXjmzNNHv27CTJ4MGDkySPPfZYFi5cWDf/W265ZTbZZBPzv4qOOOKIfPrTn66b08Rcd7Sbb745O+20U/7lX/4lQ4cOzQ477JD/83/+T+3jL774YqZPn1433wMGDMhHPvIR872Sxo4dm1//+td5/vnnkyRPPvlkfve732WvvfZKYq4704rM7UMPPZSBAwdmp512qu2z2267pbGxMQ8//PBqH/OaZPbs2WloaMjAgQOTmOuO1tramoMPPjjHHXdctt5662U+br6hnnVT57JO6hzWRp3HeqhzWQOtPtY8XcNap2NZ26yanl09gJUxc+bMLF68OMOGDavbPmzYsPzlL3/polGtmVpbW3P00Udn3Lhx2WabbZIk06dPT+/evWs/tNoMGzYs06dP74JRdm/XXXdd/vjHP+bRRx9d5mPmumO98MILueiii3LMMcfkpJNOyqOPPppvfetb6d27d8aPH1+b0/Z+tpjvlXPCCSdkzpw52XLLLdOjR48sXrw4p59+eg488MAkMdedaEXmdvr06Rk6dGjdx3v27JnBgweb//dh3rx5+e53v5sDDjgg/fv3T2KuO9rZZ5+dnj175lvf+la7HzffUM+6qfNYJ3UOa6POZT3UuayBVh9rntXPWqfjWdusmm4VMVh9jjjiiDzzzDP53e9+19VDWSO9/PLLOeqoo3L33XenT58+XT2cNV5ra2t22mmnnHHGGUmSHXbYIc8880wuvvjijB8/votHt2b5v//3/+bqq6/ONddck6233jpPPPFEjj766IwYMcJcs0ZauHBhvvCFL6Sqqlx00UVdPZw10mOPPZbzzjsvf/zjH9PQ0NDVwwHWctZJHc/aqPNZD3UuayDWVNY6Hc/aZtV1q8tJDRkyJD169Mhrr71Wt/21115Lc3NzF41qzfPNb34zt9xyS+69995stNFGte3Nzc1ZsGBBWlpa6vY3/yvvsccey4wZM/KhD30oPXv2TM+ePXPffffl/PPPT8+ePTNs2DBz3YGGDx+e//bf/lvdtq222ip/+9vfkqQ2p362vH/HHXdcTjjhhHzxi1/Mtttum4MPPjjf/va3c+aZZyYx151pRea2ubl5mTd0XbRoUWbNmmX+V0Hbg/qpU6fm7rvvrv1mUmKuO9L999+fGTNmZJNNNqmdM6dOnZpjjz02o0aNSmK+YWnWTZ3DOqlzWBt1PuuhzmUNtPpY86w+1jqdw9pm1XWriNG7d+/suOOO+fWvf13b1traml//+tf52Mc+1oUjWzNUVZVvfvObufHGG3PPPfdk9OjRdR/fcccd06tXr7r5f+655/K3v/3N/K+kf/7nf87TTz+dJ554ovZnp512yoEHHlj7u7nuOOPGjctzzz1Xt+3555/PyJEjkySjR49Oc3Nz3XzPmTMnDz/8sPleSW+99VYaG+tPLT169Ehra2sSc92ZVmRuP/axj6WlpSWPPfZYbZ977rknra2t+chHPrLax9ydtT2onzJlSn71q19l/fXXr/u4ue44Bx98cJ566qm6c+aIESNy3HHH5c4770xivmFp1k0dyzqpc1kbdT7roc5lDbT6WPOsHtY6ncfa5n3o2vcVX3nXXXdd1dTUVE2ePLn685//XB122GHVwIEDq+nTp3f10Lq9b3zjG9WAAQOq3/zmN9W0adNqf956663aPl//+terTTbZpLrnnnuqP/zhD9XHPvax6mMf+1gXjnrNscsuu1RHHXVU7ba57jiPPPJI1bNnz+r000+vpkyZUl199dXVOuusU1111VW1fc4666xq4MCB1S9+8Yvqqaeeqj772c9Wo0ePrt5+++0uHHn3M378+GrDDTesbrnllurFF1+sbrjhhmrIkCHV8ccfX9vHXK+6uXPnVo8//nj1+OOPV0mqH/3oR9Xjjz9eTZ06taqqFZvbT33qU9UOO+xQPfzww9Xvfve76gMf+EB1wAEHdNWXVKz3musFCxZU++67b7XRRhtVTzzxRN05c/78+bVjmOsVt7z/20sbOXJk9eMf/7hum/mGetZNHcc6afWzNupY1kOdyxqoY1nzdD5rnc5lbdM5ul3EqKqqmjhxYrXJJptUvXv3rnbeeefq97//fVcPaY2QpN0/l19+eW2ft99+uzr88MOrQYMGVeuss071uc99rpo2bVrXDXoNsvQDdXPdsX75y19W22yzTdXU1FRtueWW1aRJk+o+3traWn3ve9+rhg0bVjU1NVX//M//XD333HNdNNrua86cOdVRRx1VbbLJJlWfPn2qTTfdtDr55JPrHuyY61V37733tvtzevz48VVVrdjc/uMf/6gOOOCAar311qv69+9fffWrX63mzp3bBV9N2d5rrl988cV3PWfee++9tWOY6xW3vP/bS2vvgb75hmVZN3UM66TVz9qo41kPdR5roI5lzdP5rHU6l7VN52ioqqrqmNd0AAAAAAAAdJxu9Z4YAAAAAADA2kPEAAAAAAAAiiRiAAAAAAAARRIxAAAAAACAIokYAAAAAABAkUQMAAAAAACgSCIGAAAAAABQJBEDAAAAAAAokogBAAAAAAAUScQA6Aa+8pWvpKGhIWeddVbd9ptuuikNDQ1dNCoAAICytK2dGhoa0rt372y22WY59dRTs2jRoq4eGgCrSMQA6Cb69OmTs88+O6+//npXDwUAAKBYn/rUpzJt2rRMmTIlxx57bP793/89P/zhD7t6WACsIhEDoJvYbbfd0tzcnDPPPLOrhwIAAFCspqamNDc3Z+TIkfnGN76R3XbbLTfffHNXDwuAVSRiAHQTPXr0yBlnnJGJEyfmlVde6erhAAAAdAt9+/bNggULunoYAKwiEQOgG/nc5z6XD37wgznllFO6eigAAABFq6oqv/rVr3LnnXfmk5/8ZFcPB4BV1LOrBwDAyjn77LPzyU9+Mt/5zne6eigAAADFueWWW7Leeutl4cKFaW1tzZe+9KX8+7//e1cPC4BV5JUYAN3Mf//v/z177rlnTjzxxK4eCgAAQHF23XXXPPHEE5kyZUrefvvtXHHFFVl33XW7elgArCKvxADohs4666x88IMfzBZbbNHVQwEAACjKuuuum80226yrhwFAB/FKDIBuaNttt82BBx6Y888/v6uHAgAAAACdRsQA6KZOPfXUtLa2dvUwAAAAAKDTNFRVVXX1IAAAAAAAAJbml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OgmfvjDH2bTTTdNjx498sEPfrCrhwMAAFAUayaANZOIAdDBJk+enIaGhro/Q4cOza677prbb799lY5511135fjjj8+4ceNy+eWX54wzzujgUQMAAKwe1kwArIyeXT0AgDXVqaeemtGjR6eqqrz22muZPHly9t577/zyl7/MPvvss1LHuueee9LY2Jif/vSn6d27dyeNGAAAYPWxZgJgRYgYAJ1kr732yk477VS7fcghh2TYsGG59tprV/oB+YwZM9K3b98OezBeVVXmzZuXvn37dsjxAAAAVpY1EwArwuWkAFaTgQMHpm/fvunZ87/6cWtra84999xsvfXW6dOnT4YNG5YJEybk9ddfr+3T0NCQyy+/PG+++WbtpdaTJ09OkixatCinnXZaxowZk6ampowaNSonnXRS5s+fX3ffo0aNyj777JM777wzO+20U/r27ZtLLrkkSdLS0pKjjz46G2+8cZqamrLZZpvl7LPPTmtra+dPCgAAwP/PmgmA9nglBkAnmT17dmbOnJmqqjJjxoxMnDgxb7zxRg466KDaPhMmTMjkyZPz1a9+Nd/61rfy4osv5oILLsjjjz+eBx54IL169cqVV16ZSZMm5ZFHHsmll16aJBk7dmyS5NBDD80VV1yRz3/+8zn22GPz8MMP58wzz8yzzz6bG2+8sW48zz33XA444IBMmDAh//Zv/5Ytttgib731VnbZZZf8/e9/z4QJE7LJJpvkwQcfzIknnphp06bl3HPPXW3zBQAArF2smQBYIRUAHeryyy+vkizzp6mpqZo8eXJtv/vvv79KUl199dV1n3/HHXcss338+PHVuuuuW7ffE088USWpDj300Lrt3/nOd6ok1T333FPbNnLkyCpJdccdd9Tte9ppp1Xrrrtu9fzzz9dtP+GEE6oePXpUf/vb31ZtEgAAAN6FNRMAK8PlpAA6yYUXXpi77747d999d6666qrsuuuuOfTQQ3PDDTckSa6//voMGDAgu+++e2bOnFn7s+OOO2a99dbLvffe+57Hv+2225IkxxxzTN32Y489Nkly66231m0fPXp09txzz7pt119/fT7+8Y9n0KBBdWPYbbfdsnjx4vz2t799X3MAAADwbqyZAFgRLicF0El23nnnujepO+CAA7LDDjvkm9/8ZvbZZ59MmTIls2fPztChQ9v9/BkzZrzn8adOnZrGxsZsttlmddubm5szcODATJ06tW776NGjlznGlClT8tRTT2WDDTZYpTEAAACsKmsmAFaEiAGwmjQ2NmbXXXfNeeedlylTpqS1tTVDhw7N1Vdf3e7+7/YgeWkNDQ0rtF/fvn2X2dba2prdd989xx9/fLufs/nmm6/QsQEAAN4vayYA2iNiAKxGixYtSpK88cYbGTNmTH71q19l3Lhx7T5YXp6RI0emtbU1U6ZMyVZbbVXb/tprr6WlpSUjR45c7jHGjBmTN954I7vttttK3z8AAEBHs2YCYGneEwNgNVm4cGHuuuuu9O7dO1tttVW+8IUvZPHixTnttNOW2XfRokVpaWl5z+PtvffeSZJzzz23bvuPfvSjJMmnP/3p5Y7pC1/4Qh566KHceeedy3yspaWltoAAAADobNZMALTHKzEAOsntt9+ev/zlL0neuU7qNddckylTpuSEE05I//79s8suu2TChAk588wz88QTT2SPPfZIr169MmXKlFx//fU577zz8vnPf/5dj7/99ttn/PjxmTRpUlpaWrLLLrvkkUceyRVXXJH99tsvu+6663LHeNxxx+Xmm2/OPvvsk6985SvZcccd8+abb+bpp5/Of/zHf+Sll17KkCFDOmxOAAAA2lgzAbAiRAyATvL973+/9vc+ffpkyy23zEUXXZQJEybUtl988cXZcccdc8kll+Skk05Kz549M2rUqBx00EEZN27ccu/j0ksvzaabbprJkyfnxhtvTHNzc0488cSccsopKzTGddZZJ/fdd1/OOOOMXH/99fnZz36W/v37Z/PNN88PfvCDDBgwYOW/cAAAgBVgzQTAimioqqrq6kEAAAAAAAAszXtiAAAAAAAARRIxAAAAAACAIokYAAAAAABAkUQMAAAAAACgSCIGAAAAAABQpJ6r+omtra159dVX069fvzQ0NHTkmAAAoDhVVWXu3LkZMWJEGhv9LhDLZ80EAMDapjPWTascMV599dVsvPHGHTIIAADoLl5++eVstNFGXT0MugFrJgAA1lYduW5a5YjRr1+/2mD69+/fIYMBAIBSzZkzJxtvvHHtcTAsjzUTAABrm85YN61yxGh7OXT//v09IAcAYK3hskCsKGsmAADWVh25bnIxXw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L17OoBsPKmT5+e2bNnd/Uw1lgDBgxIc3NzVw8DAAAAWE0819J5PM8CvF8iRjczffr0/OsBB2Th/PldPZQ1Vq+mpvz82mudYAEAAGAt4LmWzuV5FuD9EjG6mdmzZ2fh/PmZseUeWbjO4C4dS6+3ZmXoX+4qYiwdpe1rmj17tpMrAAAArAVKeq5lebrbczGeZwE6gojRTS1cZ3AW9Bva1cNIUtZYAAAAAFZFd3p+ozuNFeD98sbe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nXbiDFv3rw899xzmTdvXlcPBSiQnxEAAMCKsHYA6Fh+rtLRum3EmDp1ar761a9m6tSpXT0UoEB+RgAAACvC2gGgY/m5SkfrthEDAAAAAABYs4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KlnVw8AAIDu4amnnsrXv/715e539NFH59xzz+3UsVx88cXZbrvtOvU+oDt75JFHcvTRR9dun3vuudl55527bkB0icWLF+fJJ5/MzJkzM2TIkGy//fbp0aPHMvs8/vjjeeyxx9LQ0FDbZ+bMmZk1a1Zmz56dGTNmZOjQoRk4cGAGDhyYlpaWtLS0ZMaMGRk2bFh22mmn7LDDDklSO9b06dMzZMiQvPnmm0mSxsbGbL311tlggw2SpHb8uXPnpqqq9OvXL7Nnz86zzz6bBQsWZMSIEdltt90yderUvPrqq0mSrbfeOsOGDcv222+fJHnyySfzn//5n5k1a1ZaWlrSo0ePfOhDH8p2222XZ555JjNmzMjrr7+elpaWvPbaa0mS4cOHZ8cdd6ztM3PmzLz99tur5d8DYG21YMGC3HDDDXnllVeS1P88bzsvtZ2zZsyYkZaWlgwYMCCzZs3KlClT8vbbb2f99dfPVlttleeeey5JstFGG2X//ffP4sWLc+GFF+aVV17JhhtumLFjx+aZZ57J9OnTM3To0Hz4wx/OdtttlyeeeCK333573n777Wy//fbZb7/98qc//SmPPfZYkqR///4ZNGhQhg4dusy4Hn/88fzhD3/Ia6+9lubm5uywww5pbGzMP/7xj8yaNSuzZs3Kf/7nf6aqqjQ2NmbYsGHZYYcd0qNHj8yaNat2Dk7S7rGqqsqTTz6ZxYsXZ+DAgRk8eHA22GCD2uc8+uijueaaazJ9+vSss846+fCHP5wPf/jDteM1NDTkQx/6UO1cvLxzf3ckYgAAsFxjx45d4X07O2AkqcWUBx98sNPvC7qb9r5f24KG75m1x29+85tMnDgx06ZNq20bPnx4jjzyyHziE5+o7XPOOeekpaXlfd3Xz372s6yzzjppaGioRYv23HDDDSt8zKeffjp33nlnu58/cODANDQ05PXXX1/m8yZPnpzGxsa0tra+67GvuOKKdvf5wx/+kC222GKFxwjA8l1wwQX5+c9/nsWLF9e2tf08bzsvJVnmnNWem266qe72+eefv8w+N954Y93tK6+8cpl9fvvb32bixInvej9Ljqu98+QVV1zxnuNM3jk3LmngwIFZuHDhMufJ9zrWoEGDMnfu3CxatKhu+/PPP5+rr766btvkyZOz7rrrplevXnXjXfrc3125nBQAAO9pZQLG6lby2KArLP098fGPf/w9P86a6Te/+U1OPvnkjBkzJpMmTcqvfvWrTJo0KWPGjMnJJ5+c3/zmN/nNb36Tk046KS0tLdluu+1yyCGHJEn69u1bd6w+ffokSXr16tXu9o033jhJ8tZbb9WemFl//fWTvPPqi/cycODAdrcvPYYk2WWXXTJo0KAkSUtLS13AGDNmTLbZZpva7XcLGMOGDVtmn1NOOSX/83/+zyTJT37yk/zmN795zzEDsOJ+/vOf55prrqn9XN95551z8MEH136eNzY25uSTT85JJ52UAQMGpKGhIZtvvvlyj9vc3Fx3e6ONNlpmn0033TSbbLJJ3bbPfOYz+fKXv7zMvltvvXXGjBlTuz1gwIDauNqCwDbbbJPPfOYz7zmupc+VbfbYY4+0tLTUzpPvdqxNNtmkbhyvv/56XcDYZJNN0q9fv2U+75BDDsnIkSPz5ptvpqWlJV//+tfbPfd3ZyIGAADv6qmnnqr9/fjjj6/9/fDDD6/b78ADD6z9fa+99qr9/Utf+lKHjeWoo46q/f24445rd4ywNnvkkUdqf580aVIefPDBnH322XnwwQczadKkdvdjzbN48eJMnDgx48aNy1lnnZVtttkm66yzTrbZZpucddZZGTduXCZOnJjzzjsvTU1Ntdu33XZbxo0bl/79+6ehoSFJ0rt37wwcODCDBg3KokWLalGioaEhAwcOzLhx47Jo0aK6J2169uyZ119/PYMGDcoGG2yQQYMGpampqfaxtmMPGDAgc+fOTe/evWufO2DAgDQ1NeXtt99Oz571F4547rnncv3119fG0HafY8eOzRVXXJELL7wwTU1NaWpqqjtmU1NTxo4dm3HjxqWhoSFNTU1pbGxMr1690tTUlEmTJmX06NFJku233z4XXHBB3W8LA7Dq7rrrrgwaNCjrrbde/umf/ik/+tGP8o1vfCO/+MUvMnjw4EybNi29e/dO796909LSkrFjx2b27NlJ/uuc0PYzvbGxMR/96EfT2NiY6dOn1+5j4MCBeeWVV2rH+ehHP5pevXrlhRdeqHvVQ69evfLoo4/mrrvuSlNTUy2kJO+8CuSKK67IuHHj0tTUlNmzZ9fOQ23nygsvvDB/+MMfMnbs2GViRa9evTJo0KAMGTIkvXv3TkNDQ3r37l0b/69//ev07t07jY2N6d27d84///z84Q9/SFNTUwYMGFD7+hYsWJDLLrus3V86GTt2bK688sraKx/b9O7dO7feemvmz59fO+f+4he/SFNTU925v7uf31b4clLz58/P/Pnza7fnzJnTKQNaWS+99FJXD2G1Wtu+3q5inrs//4YAHWPJ98A455xzan//yU9+Urffki9nvv3222t/v+aaazpsLOedd17t7z/84Q/rxugSOZSgq9dMS74HxpK/lb707aOPPtr3zBrsySefzLRp0/KDH/xgmVdCNDY25uCDD86ECRNq28aPH5+nn34606ZNy5e+9KU88MADtY8tWLAg06dPzxe/+MVcd911qaoqSVJVVaZPn77M/klqvzH6qU99Ktdee22++93v5uyzz677WJKMHj06TzzxRN0TKnvttVeuu+66JO8EhbbrlCfJ9OnTc/PNN9deQbFw4cIkycc+9rE0NjbmiSeeqPv+azN//vx85StfSVVVdV9323GmTZuW559/PknyoQ99KJdddlluueWWbLnllu8xy6xprB87nzleu7T9e7e2ttbOB6eeemrtvNSzZ88ceuihOeecc2o/u6dPn54DDzywdl7Ze++9c+2119aO2dramrFjx+b3v/993X3tsMMOuffee7NgwYIkyde+9rWMGTMmV199df7xj3/U9lu4cGFd/Pjc5z5XO+fcdNNN+eIXv5gvf/nLeeCBB+ouazV//vxlzpVLP45auHBhDjvssNr5LkltPG3azncLFizITTfdVLuP/fffP9dee21aW1szffr0PP300/noRz+6zH187GMfy9NPP117j6cl76ft62o7506bNi1PPvlkPvShD9Wd+9u2dUcrHDHOPPPM/OAHP+jMsaySEsdE9+f/FQDU+8xnPpNf/vKXSZJdd9019957b5LU3uB1eT7wgQ9kypQpSZKRI0dm6tSpSZItt9wyf/nLX5IkgwcPzqxZs5IkG264Yf7+978vs33s2LG1B/R77LFH7rrrrg76CuH9K2XNtPQlpNp85CMfycMPP7yaR8PqNnPmzCTvXEajPUtv33TTTfO73/0uSWqvmFjahhtu2O72d9t/yc8ZN27cew/4Xe5nyJAhy3y87bzQ3hjavu72bLrpprUA056289hll12WJHVPQgEdo4TzI12j7Wf70uef9s4PS76Srr1zT3vnnaUvQbjpppumX79+y7xnxLuNK/mv88t7nTvbzpVLjnFJK3O+W/J8NmLEiLqPzZw5s92vs3fv3u95rlt6DEvu2/Z1Le/zS7bCEePEE0/MMcccU7s9Z86c2rUvu9Ipp5ySUaNGdfUwVpuXXnrJD/7VYG37f7Um8r0C0LHaAkaSWsBIssJvBtsWMJLUAkaSWsBIUgsVSf0D+yW3L/kbSQIGpSllzXT//fe3u13AWDu0Pfn/wgsvLPOKnLbtS99u+5z2XsmQtB8P3mv/JT9n6VdqvJcl76e9J1rae0KrbQztRY82L7zwwntGjLb35vja176Wyy67LN/97ne9EmMtY/3Y+TzPsnZZ8nuq7Wf70uel9s4PS756ob1zT3vnnbfffrvu9gsvvJD77rtvuWNc8vht55elz5FLHrPtPLP0KyzarMz5bsnz2auvvlr3sSFDhrQ7jgULFrzrLxW0N4Ylz4ttx3uvc2XpVjhitF1bsjSjRo3KFlts0dXDYA3j/xUAvOPiiy+uXVLq+OOPr11S6vDDD6+7pNSBBx5Y+22nvfbaq3ZJqS996Usddkmpo446qnZJqeOOO652SamLL764Q44P71dXr5nOPffc2iWlnnnmmbonCp555pm6/Vhzbb/99hk+fHh+9rOf5ayzzqq7pFRra2uuvPLKDB8+PK2trWlpackVV1yRM844I8OHD8/vf//7DBs2LDNmzEhVVendu3cGDx6cO++8Mw0NDWloaEhra2saGhoybNiwPPzwwxk+fHhmzpxZu7xTz54909ramjvuuCPDhg3LpEmT0tTUlPnz56dnz55ZvHhxqqrKiy++mB49eqRHjx61J4Ruv/322r5PPvlk3dfV3NycfffdNxdccEFaW1vTq1evLFy4MA899FA+97nPZdttt619/1VVVTtmU1NTJk+enIaGhjQ3N+f111/PwoUL06NHjzQ2Nmbw4MG1N5H94x//mBEjRmSfffZJjx49Ov3fCtYmnmdZOzU2NuaOO+5Ic3Nz3Xlp0aJFufTSS2vvUVRVVQYPHlw7D7322mu57bbb0tTUVPuZ3tjYmAcffDCNjY21SwImyeOPP57kv14hcdlll9UuR7j++uvXLinVq1evrL/++kneecPsO++8s3aM/fbbL62trfnZz36WpqamDB48uHZua2pqqjtXPvTQQ7VzUJtevXpl0qRJGT58eP7xj39k4cKF6dWrVxoaGlJVVRYvXpwePXpk0aJF6dmzZ/bbb79cf/31mTVrVm677bbaXA0dOjTbbrttu+unhx56KPvuu2/debrt6x48eHCS1M65gwcPzvbbb5/kv879I0aMqG3rjlY4YgAAsPbZbrvtan8v9T0xlhwjrM123nnn2t8PO+ywJO1fQmrJ/Vjz9OjRI0ceeWROPvnknHDCCTn44IOz6aab5oUXXsiVV16ZBx54IKeffnqS5KSTTsoDDzyQI488Mp/61Kdy+eWXp0+fPrUnRhYsWJCWlpbMmzev7gmbqqrS0tKSBx54IBtvvHHdEzmLFi2qPWm09BNNS74nxuzZs5e5JGHbm7n27dt3md+s/cAHPpB/+Zd/WeY9MR588MGMHz8+ffv2fdf3xGh7Fd/QoUNr+7Qd57DDDqv9huqTTz6Z008/XcAA6CB77LFH7rjjjqy33nr53e9+l29/+9vZfPPNc9ttt+X111/PhhtumFdffTVVVWXgwIF58MEH84EPfCCvvfZa7ZzQprW1tfZ+GM3NzbX3gWhpaam7FG3bPqNHj86iRYtqEWPhwoXZaaedMmjQoFx55ZV154wjjzwy8+bNy1//+tck77ypeNvx58+fnwceeCCHH354PvShD+XWW29d5utcuHBhXn/99bpz5ZKv2Nh9991z991317YfeeSRtWMteV7q1atXvva1r9XGsaQHH3wwBx10UN566626VxcuWLAge+21V+65557amPfdd9/MmzdvmXN/dz6/iRgAALynBx98MGPHju3qYbTLmxNDvaW/X5cOGL5n1g6f+MQncvrpp2fixIl1b2Y9YsSInH766fnEJz6RJDnjjDNyzjnn5KmnnspTTz2VJJk3b17dsdpuLxkqltz+8ssvJ0nWXXfdJMmbb75Ze8JoyYDRnne7JOHSASOpv0zaoEGDkrzzm7RJlnmyZ+l40mbGjBnL7LPkJYQOP/zw2twA8P7967/+awYPHpyf//znSZJHH300jz76aO3jVVXVwvrEiRNTVVWef/755R637cn6tlc6tHfpqRdffHGZbbfccku7x/vTn/5Ud3vOnDm1cZ1zzjlpaWnJn/70p2X2W9rS58o2d999dwYNGpQFCxbkzTfffNdjtZ1T2wwaNChz586t/RLA0h9vc/nllyd551zcq1evXHLJJbnkkkuSLHvu765EDAAAluvBBx/MU089Vbu01Hs5+uijO/1yNRdffLFXYMC7ePDBB/PII4/ULi2VvHMJKa/AWLt84hOfyMc//vE8+eSTmTlzZoYMGZLtt9++7rcw2/Z5/PHH89hjj6WhoaG2z8yZMzNr1qzMnj07M2bMyNChQzNw4MDaqydaWloyY8aMDBs2LDvttFN22GGHJKkda/r06RkyZEjefPPNJO9Eg6233jobbLBBktSOP3fu3FRVlX79+mX27Nl59tlns2DBgowYMSK77bZbpk79/9i79zgt6wL//+/hNKDCAAoMiAIe8giEkArkqpt5qGzNynLNNVfTLbTQMk1XXdPN07abmnnIXdFKbe2rHWypyARTPKKQeCDzkHkAlmBQUUFn7t8f/riXAZSDA/OZmefz8eDxmLmu677nc899cd3X537Nfd9/rr5f+C677JIBAwZU3w5j1qxZ+d///d8sXLgwDQ0N6dy5c3bbbbeMGDEis2fPzvz587No0aI0NDRk3rx5SZKBAwdm9OjR1W0WLFiQ119/PRdeeGHGjBmz0e4fgI7ihBNOyHHHHZdbbrklzz//fJLmx/Plj0vLH7Pmz5+fhoaG1NXVZeHChXnyySfz+uuvZ/PNN89OO+2UOXPmJEkGDx6cQw89NI2Njbn88svz/PPPZ8stt8y4ceMye/bszJ07N/37988HPvCBjBgxIjNnzszkyZPz+uuvZ+TIkTnkkEPy6KOPVt96qlevXunTp0/69++/yrgefvjhPPjgg5k3b17q6+szatSodOrUKX/961+zcOHCLFy4MP/7v/+bSqWSTp06ZcCAARk1alQ6d+6chQsXVh+Dk6z2uiqVSmbNmpXGxsb07t07ffv2Tb9+/aqXeeCBB3LDDTdk7ty52WSTTfKBD3wgH/jAB6rXV1NTk9122636WPxuj/1tlYgBAMBaGTFixFr/Ffdhhx22gUcDvJvdd9/dqy6oPqm/pm3GjBnTYk/gt+R1Jcn48ePfcd273bY13e4Vt1n+hBgAG0a3bt3y2c9+9l23WZvHrCQ5+OCDV1n2ta99rdn3q3vs2H333Vf5g461eczaWI+Te+yxxzteZs8998yee+652nWr+yOVtfk9tjWd1rwJAAAAAADAxid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FKbjRhDhgzJtddemyFDhrT2UIACOUYAAABrw9wBoGU5rtLSurT2ANZX9+7ds8MOO7T2MIBCOUYAAABrw9wBoGU5rtLS2uwrMQAAAAAAgPZ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9YeAOun62sLW3sI1TGUMJaW0p5uCwAAALD22sJzAm3tuZi2Mk6gbCJGG1NXV5eutbXp/8RvWnsoVSWNpSV0ra1NXV1daw8DAAAA2AhKfK5lTdrSWD3PArxXIkYbU19fnx/feGMWL17c2kNpt+rq6lJfX9/awwAAAAA2As+1bFieZwHeKxGjDaqvr3fwBwAAAGghnmsBKJcP9gY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W9YKVSSZK8/PLLLTYYAAAo1fLz3uXnwbAm5kwAAHQ0G2LetN4R45VXXkmSbLXVVi02GAAAKN0rr7ySurq61h4GbYA5EwAAHVVLzptqKuuZRJqamvLiiy+mZ8+eqampaZHBrIuXX345W221Vf7yl7+kV69eG/3n07HY39iY7G9sbPY5Nqa2vL9VKpW88sorGTRoUDp18q6srJk5E+2FfYmWYl+iJdiPaCn2pQ1jQ8yb1vuVGJ06dcrgwYNbZBDvRa9evexkbDT2NzYm+xsbm32Ojamt7m9egcG6MGeivbEv0VLsS7QE+xEtxb7U8lp63uRPyAAAAAAAgCKJGAAAAAAAQJHabMSora3N2Wefndra2tYeCh2A/Y2Nyf7GxmafY2Oyv8HG4/8bLcW+REuxL9ES7Ee0FPtS27HeH+wNAAAAAACwIbXZV2IAAAAAAADtm4gBAAAAAAAUScQAAAAAAACKJGIAAAAAAABFapMR4/LLL8/QoUPTvXv37LHHHrn//vtbe0i0A//yL/+SmpqaZv923HHH6vo33ngjEyZMyOabb57NNtssn/zkJzNv3rxWHDFtzZ133pmDDz44gwYNSk1NTX760582W1+pVHLWWWdl4MCB6dGjR/bbb788+eSTzbZZuHBhjjjiiPTq1Su9e/fOMccck1dffXUj3graijXtb5///OdXOeYdeOCBzbaxv7G2zj///HzgAx9Iz549079//xxyyCGZM2dOs23W5nH0ueeey0c/+tFssskm6d+/f0455ZS89dZbG/OmQLti3sS6aonzVWip8wK44oorMmLEiPTq1Su9evXK2LFjM3ny5Op6+xHr44ILLkhNTU0mTpxYXWZfKl+bixg//vGPc/LJJ+fss8/OQw89lJEjR+aAAw7I/PnzW3totAO77LJLXnrppeq/u+66q7rupJNOyi9+8YvcfPPNmTZtWl588cUceuihrTha2polS5Zk5MiRufzyy1e7/qKLLsqll16aK6+8Mvfdd1823XTTHHDAAXnjjTeq2xxxxBF59NFHM2XKlNx222258847c9xxx22sm0Absqb9LUkOPPDAZse8G2+8sdl6+xtra9q0aZkwYULuvffeTJkyJW+++Wb233//LFmypLrNmh5HGxsb89GPfjTLli3L9OnTc91112XSpEk566yzWuMmQZtn3sT6aInzVWiJ8wJIksGDB+eCCy7IjBkz8uCDD+Zv//Zv83d/93d59NFHk9iPWHcPPPBArrrqqowYMaLZcvtSG1BpY3bffffKhAkTqt83NjZWBg0aVDn//PNbcVS0B2effXZl5MiRq13X0NBQ6dq1a+Xmm2+uLnv88ccrSSr33HPPRhoh7UmSyq233lr9vqmpqVJfX1+5+OKLq8saGhoqtbW1lRtvvLFSqVQqjz32WCVJ5YEHHqhuM3ny5EpNTU3lhRde2Ghjp+1ZeX+rVCqVo446qvJ3f/d373gZ+xvvxfz58ytJKtOmTatUKmv3OPo///M/lU6dOlXmzp1b3eaKK66o9OrVq7J06dKNewOgHTBv4r1an/NVWJ31OS+Ad9KnT5/KNddcYz9inb3yyiuV7bffvjJlypTK3nvvXfnKV75SqVQck9qKNvVKjGXLlmXGjBnZb7/9qss6deqU/fbbL/fcc08rjoz24sknn8ygQYOyzTbb5Igjjshzzz2XJJkxY0befPPNZvvejjvumK233tq+R4t45plnMnfu3Gb7WF1dXfbYY4/qPnbPPfekd+/eGTNmTHWb/fbbL506dcp999230cdM2zd16tT0798/O+ywQ774xS/mr3/9a3Wd/Y33YvHixUmSvn37Jlm7x9F77rknw4cPz4ABA6rbHHDAAXn55Zerf20HrB3zJjaEtTlfhdVZn/MCWFljY2NuuummLFmyJGPHjrUfsc4mTJiQj370o832mcQxqa3o0toDWBcLFixIY2Njs8ltkgwYMCBPPPFEK42K9mKPPfbIpEmTssMOO+Sll17KOeeck7322iuzZ8/O3Llz061bt/Tu3bvZZQYMGJC5c+e2zoBpV5bvR6s7vi1fN3fu3PTv37/Z+i5duqRv3772Q9bZgQcemEMPPTTDhg3LU089ldNPPz0HHXRQ7rnnnnTu3Nn+xnpramrKxIkTM378+Oy6665JslaPo3Pnzl3tMXD5OmDtmTexIazN+SqsbH3PC2C5Rx55JGPHjs0bb7yRzTbbLLfeemt23nnnzJw5037EWrvpppvy0EMP5YEHHlhlnWNS29CmIgZsSAcddFD16xEjRmSPPfbIkCFD8t///d/p0aNHK44MoOV99rOfrX49fPjwjBgxIttuu22mTp2aD33oQ604Mtq6CRMmZPbs2c0+VwoA6JicF/Be7bDDDpk5c2YWL16cn/zkJznqqKMybdq01h4Wbchf/vKXfOUrX8mUKVPSvXv31h4O66lNvZ3UFltskc6dO6/y6fDz5s1LfX19K42K9qp379553/velz/96U+pr6/PsmXL0tDQ0Gwb+x4tZfl+9G7Ht/r6+lU+jPOtt97KwoUL7Ye8Z9tss0222GKL/OlPf0pif2P9nHDCCbnttttyxx13ZPDgwdXla/M4Wl9fv9pj4PJ1wNozb2JDWJvzVVjRezkvgOW6deuW7bbbLqNHj87555+fkSNH5pJLLrEfsdZmzJiR+fPnZ7fddkuXLl3SpUuXTJs2LZdeemm6dOmSAQMG2JfagDYVMbp165bRo0fn9ttvry5ramrK7bffnrFjx7biyGiPXn311Tz11FMZOHBgRo8ena5duzbb9+bMmZPnnnvOvkeLGDZsWOrr65vtYy+//HLuu+++6j42duzYNDQ0ZMaMGdVtfve736WpqSl77LHHRh8z7cvzzz+fv/71rxk4cGAS+xvrplKp5IQTTsitt96a3/3udxk2bFiz9WvzODp27Ng88sgjzeLZlClT0qtXr+y8884b54ZAO2HexIawNuerkLTMeQG8k6ampixdutR+xFr70Ic+lEceeSQzZ86s/hszZkyOOOKI6tf2pfK1ubeTOvnkk3PUUUdlzJgx2X333fOd73wnS5YsydFHH93aQ6ON+9rXvpaDDz44Q4YMyYsvvpizzz47nTt3zuGHH566urocc8wxOfnkk9O3b9/06tUrJ554YsaOHZs999yztYdOG/Hqq69W/8o9efvDEWfOnJm+fftm6623zsSJE3Peeedl++23z7Bhw3LmmWdm0KBBOeSQQ5IkO+20Uw488MB84QtfyJVXXpk333wzJ5xwQj772c9m0KBBrXSrKNW77W99+/bNOeeck09+8pOpr6/PU089la9//evZbrvtcsABBySxv7FuJkyYkBtuuCE/+9nP0rNnz+p7x9bV1aVHjx5r9Ti6//77Z+edd86RRx6Ziy66KHPnzs0///M/Z8KECamtrW3NmwdtknkT6+O9nq9C0jLnBZAk3/jGN3LQQQdl6623ziuvvJIbbrghU6dOza9//Wv7EWutZ8+e1c/kWW7TTTfN5ptvXl1uX2oDKm3QZZddVtl6660r3bp1q+y+++6Ve++9t7WHRDvwmc98pjJw4MBKt27dKltuuWXlM5/5TOVPf/pTdf3rr79e+dKXvlTp06dPZZNNNql84hOfqLz00kutOGLamjvuuKOSZJV/Rx11VKVSqVSampoqZ555ZmXAgAGV2trayoc+9KHKnDlzml3HX//618rhhx9e2WyzzSq9evWqHH300ZVXXnmlFW4NpXu3/e21116r7L///pV+/fpVunbtWhkyZEjlC1/4QmXu3LnNrsP+xtpa3b6WpHLttddWt1mbx9Fnn322ctBBB1V69OhR2WKLLSpf/epXK2+++eZGvjXQfpg3sa5a4nwVWuq8AP7xH/+xMmTIkEq3bt0q/fr1q3zoQx+q/OY3v6mutx+xvvbee+/KV77yler39qXy1VQqlcpG6iUAAAAAAABrrU19JgYAAAAAANBxiBgAAAAAAECRRAwAAAAAAKBIIgYAAAAAAFAkEQMAAAAAACiSiAEAAAAAABRJxAAAAAAAAIokYgAAAAAAAEUSMQDaiM9//vM55JBDmi37yU9+ku7du+fb3/526wwKAADoUPbZZ59MnDixtYexwf3Lv/xL3v/+97f2MACIiAHQZl1zzTU54ogjcsUVV+SrX/1qaw8HAACgeMuWLduoP69SqeStt97aqD8ToL0RMQDaoIsuuignnnhibrrpphx99NGtPRwAAKAD+PznP59p06blkksuSU1NTWpqavLss89m9uzZOeigg7LZZptlwIABOfLII7NgwYLq5fbZZ5+ceOKJmThxYvr06ZMBAwbk+9//fpYsWZKjjz46PXv2zHbbbZfJkydXLzN16tTU1NTkl7/8ZUaMGJHu3btnzz33zOzZs5uN6a677spee+2VHj16ZKuttsqXv/zlLFmypLp+6NChOffcc/MP//AP6dWrV4477rgkyamnnpr3ve992WSTTbLNNtvkzDPPzJtvvpkkmTRpUs4555zMmjWrejsnTZqUZ599NjU1NZk5c2b1+hsaGlJTU5OpU6c2G/fkyZMzevTo1NbW5q677kpTU1POP//8DBs2LD169MjIkSPzk5/8pKXvIoB2ScQAaGNOPfXUnHvuubntttvyiU98orWHAwAAdBCXXHJJxo4dmy984Qt56aWX8tJLL6Vnz57527/924waNSoPPvhgfvWrX2XevHk57LDDml32uuuuyxZbbJH7778/J554Yr74xS/m05/+dMaNG5eHHnoo+++/f4488si89tprzS53yimn5Nvf/nYeeOCB9OvXLwcffHA1Njz11FM58MAD88lPfjJ/+MMf8uMf/zh33XVXTjjhhGbX8W//9m8ZOXJkHn744Zx55plJkp49e2bSpEl57LHHcskll+T73/9+/uM//iNJ8pnPfCZf/epXs8suu1Rv52c+85l1+l2ddtppueCCC/L4449nxIgROf/883P99dfnyiuvzKOPPpqTTjopn/vc5zJt2rR1ul6AjqimUqlUWnsQAKzZ5z//+dx4441ZtmxZbr/99vzt3/5taw8JAADoYPbZZ5+8//3vz3e+850kyXnnnZff//73+fWvf13d5vnnn89WW22VOXPm5H3ve1/22WefNDY25ve//32SpLGxMXV1dTn00ENz/fXXJ0nmzp2bgQMH5p577smee+6ZqVOnZt99981NN91UDQgLFy7M4MGDM2nSpBx22GE59thj07lz51x11VXVn33XXXdl7733zpIlS9K9e/cMHTo0o0aNyq233vqut+vf/u3fctNNN+XBBx9M8vZnYvz0pz9t9qqLZ599NsOGDcvDDz9c/byMhoaG9OnTJ3fccUf22Wef6rh/+tOf5u/+7u+SJEuXLk3fvn3z29/+NmPHjq1e37HHHpvXXnstN9xww3rcEwAdR5fWHgAAa2/EiBFZsGBBzj777Oy+++7ZbLPNWntIAABABzZr1qzccccdq52bPPXUU3nf+96X5O25zHKdO3fO5ptvnuHDh1eXDRgwIEkyf/78Ztex4pP+ffv2zQ477JDHH3+8+rP/8Ic/5Ec/+lF1m0qlkqampjzzzDPZaaedkiRjxoxZZWw//vGPc+mll+app57Kq6++mrfeeiu9evVa59v/Tlb8mX/605/y2muv5cMf/nCzbZYtW5ZRo0a12M8EaK9EDIA2ZMstt8xPfvKT7LvvvjnwwAMzefLk9OzZs7WHBQAAdFCvvvpqDj744Fx44YWrrBs4cGD1665duzZbV1NT02xZTU1NkqSpqWmdfvbxxx+fL3/5y6us23rrratfb7rpps3W3XPPPTniiCNyzjnn5IADDkhdXV1uuummfPvb337Xn9ep09vvyr7im5osf2urla34M1999dUkyS9/+ctsueWWzbarra19158JgIgB0OYMGTIk06ZNq4aMX/3qV0IGAACwUXTr1i2NjY3V73fbbbf8v//3/zJ06NB06dLyTzPde++91SCxaNGi/PGPf6y+wmK33XbLY489lu22226drnP69OkZMmRIzjjjjOqyP//5z822Wfl2Jkm/fv2SJC+99FL1FRQrvt3UO9l5551TW1ub5557Lnvvvfc6jRUAH+wN0CZttdVWmTp1aubPn58DDjggL7/8cmsPCQAA6ACGDh2a++67L88++2wWLFiQCRMmZOHChTn88MPzwAMP5Kmnnsqvf/3rHH300atEgPXxzW9+M7fffntmz56dz3/+89liiy1yyCGHJElOPfXUTJ8+PSeccEJmzpyZJ598Mj/72c9W+WDvlW2//fZ57rnnctNNN+Wpp57KpZdeuspnZgwdOjTPPPNMZs6cmQULFmTp0qXp0aNH9txzz+oHdk+bNi3//M//vMbb0LNnz3zta1/LSSedlOuuuy5PPfVUHnrooVx22WW57rrr1vt3A9BRiBgAbdTgwYMzderULFiwQMgAAAA2iq997Wvp3Llzdt555/Tr1y/Lli3L3XffncbGxuy///4ZPnx4Jk6cmN69e1fffum9uOCCC/KVr3wlo0ePzty5c/OLX/wi3bp1S/L252xMmzYtf/zjH7PXXntl1KhROeusszJo0KB3vc6Pf/zjOemkk3LCCSfk/e9/f6ZPn54zzzyz2Taf/OQnc+CBB2bfffdNv379cuONNyZJ/uu//itvvfVWRo8enYkTJ+a8885bq9tx7rnn5swzz8z555+fnXbaKQceeGB++ctfZtiwYevxWwHoWGoqK76RHwAAAAC0sqlTp2bffffNokWL0rt379YeDgCtyCsxAAAAAACAIokYAAAAAABAkbydFAAAAAAAUCSv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NqIiy++ONtss006d+6c97///a09HAAAgKKYMwG0TyIGQAubNGlSampqmv3r379/9t1330yePHm9rvM3v/lNvv71r2f8+PG59tpr861vfauFRw0AALBxmDMBsC66tPYAANqrb37zmxk2bFgqlUrmzZuXSZMm5SMf+Uh+8Ytf5GMf+9g6Xdfvfve7dOrUKf/5n/+Zbt26baARAwAAbDzmTACsDREDYAM56KCDMmbMmOr3xxxzTAYMGJAbb7xxnU/I58+fnx49erTYyXilUskbb7yRHj16tMj1AQAArCtzJgDWhreTAthIevfunR49eqRLl//rx01NTfnOd76TXXbZJd27d8+AAQNy/PHHZ9GiRdVtampqcu2112bJkiXVl1pPmjQpSfLWW2/l3HPPzbbbbpva2toMHTo0p59+epYuXdrsZw8dOjQf+9jH8utf/zpjxoxJjx49ctVVVyVJGhoaMnHixGy11Vapra3NdtttlwsvvDBNTU0b/pcCAADw/zNnAmB1vBIDYANZvHhxFixYkEqlkvnz5+eyyy7Lq6++ms997nPVbY4//vhMmjQpRx99dL785S/nmWeeyXe/+908/PDDufvuu9O1a9f84Ac/yNVXX537778/11xzTZJk3LhxSZJjjz021113XT71qU/lq1/9au67776cf/75efzxx3Prrbc2G8+cOXNy+OGH5/jjj88XvvCF7LDDDnnttdey995754UXXsjxxx+frbfeOtOnT883vvGNvPTSS/nOd76z0X5fAABAx2LOBMBaqQDQoq699tpKklX+1dbWViZNmlTd7ve//30lSeVHP/pRs8v/6le/WmX5UUcdVdl0002bbTdz5sxKksqxxx7bbPnXvva1SpLK7373u+qyIUOGVJJUfvWrXzXb9txzz61suummlT/+8Y/Nlp922mmVzp07V5577rn1+yUAAAC8A3MmANaFt5MC2EAuv/zyTJkyJVOmTMkPf/jD7Lvvvjn22GNzyy23JEluvvnm1NXV5cMf/nAWLFhQ/Td69OhsttlmueOOO971+v/nf/4nSXLyySc3W/7Vr341SfLLX/6y2fJhw4blgAMOaLbs5ptvzl577ZU+ffo0G8N+++2XxsbG3Hnnne/pdwAAAPBOzJkAWBveTgpgA9l9992bfUjd4YcfnlGjRuWEE07Ixz72sTz55JNZvHhx+vfvv9rLz58//12v/89//nM6deqU7bbbrtny+vr69O7dO3/+85+bLR82bNgq1/Hkk0/mD3/4Q/r167deYwAAAFhf5kwArA0RA2Aj6dSpU/bdd99ccsklefLJJ9PU1JT+/fvnRz/60Wq3f6eT5JXV1NSs1XY9evRYZVlTU1M+/OEP5+tf//pqL/O+971vra4bAADgvTJnAmB1RAyAjeitt95Kkrz66qvZdttt89vf/jbjx49f7cnymgwZMiRNTU158skns9NOO1WXz5s3Lw0NDRkyZMgar2PbbbfNq6++mv3222+dfz4AAEBLM2cCYGU+EwNgI3nzzTfzm9/8Jt26dctOO+2Uww47LI2NjTn33HNX2fatt95KQ0PDu17fRz7ykSTJd77znWbL//3f/z1J8tGPfnSNYzrssMNyzz335Ne//vUq6xoaGqoTCAAAgA3NnAmA1fFKDIANZPLkyXniiSeSvP0+qTfccEOefPLJnHbaaenVq1f23nvvHH/88Tn//PMzc+bM7L///unatWuefPLJ3HzzzbnkkkvyqU996h2vf+TIkTnqqKNy9dVXp6GhIXvvvXfuv//+XHfddTnkkEOy7777rnGMp5xySn7+85/nYx/7WD7/+c9n9OjRWbJkSR555JH85Cc/ybPPPpstttiixX4nAAAAy5kzAbA2RAyADeSss86qft29e/fsuOOOueKKK3L88cdXl1955ZUZPXp0rrrqqpx++unp0qVLhg4dms997nMZP378Gn/GNddck2222SaTJk3Krbfemvr6+nzjG9/I2WefvVZj3GSTTTJt2rR861vfys0335zrr78+vXr1yvve976cc845qaurW/cbDgAAsBbMmQBYGzWVSqXS2oMAAAAAAABYmc/EAAAAAAAAiiRiAAAAAAAARRIxAAAAAACAIokYAAAAAABAkUQMAAAAAACgSCIGAAAAAABQpC7re8Gmpqa8+OKL6dmzZ2pqalpyTAAAUJxKpZJXXnklgwYNSqdO/haINTNnAgCgo9kQ86b1jhgvvvhittpqqxYZBAAAtBV/+ctfMnjw4NYeBm2AORMAAB1VS86b1jti9OzZszqYXr16tchgAACgVC+//HK22mqr6nkwrIk5EwAAHc2GmDetd8RY/nLoXr16OSEHAKDD8LZArC1zJgAAOqqWnDd5M18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6tLaAwCAdTF37twsXry4tYcBraauri719fWtPQwAAArWkedNzpeh/RExAGgz5s6dm88cfnjeXLq0tYcCraZrbW1+fOONJmYAAKxWR583OV+G9kfEAKDNWLx4cd5cujTzd9w/b27St7WHQyvr+trC9H/iNx1qf1h+mxcvXmxSBgDAarXWvKmE83Pny9A+iRgAtDlvbtI3y3r2b+1hUAj7AwAArKq1zpOdnwMtzQd7Aw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WCdvvPFG5syZkzfeeKO1hwIAdDDOQwCg7fH4De2X/99sLCIG6+TPf/5zjj766Pz5z39u7aEAAB2M8xAAaHs8fkP75f83G4u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hdWnsA62P27Nk57rjjqt9fffXV2XXXXVtxRO3X66+/nv/4j//IHXfckcbGxgwaNKi1hwQAAKzBY489lmOPPbb6/TXXXJOdd965FUcEHU9jY2Mefvjh3H///ZkzZ05qa2vTr1+/7LLLLqmvr8/IkSPTuXPnZtvPmjUr8+fPT0NDQ/r06ZN+/fpl5MiRSZKHH344M2bMyNy5czNgwICMGTMmo0aNanYdLTHmWbNmZcGCBdliiy1WGePqtl3deFtyTED5Hnvssdxxxx2ZN29e6uvrM3r06IwaNSpJMmvWrMydOzePPfZYkmTw4ME59NBD061bt7z++uu59NJL89BDD6VLly4ZMWJEhg8fnj59+uT3v/99XnjhhXTr1i2bbLJJli5dmhEjRuRTn/pUkuSWW27Js88+m0ceeSRJsuWWW+bggw/O448/nkqlktGjR2fEiBGZPXt2s2Pa8jEtWLAgffv2TZIsXLiw2dcrHv/W5rjY2NiYGTNmZPLkyXn99dczfPjwbL/99mloaFjjsXTl61nbY/A7XX75Y0VNTU122223Fn+caC1tLmKMGzdulWXLg8b06dM39nDatVNPPTW///3vmy17+umnkyRf//rX87Of/aw1hgUAALyL1c2ZlgcNcybYOKZOnZqLL744ixYtWmXdrbfemiQZOHBgTjzxxOyzzz6ZOnVqLrvssrz00kurbN+7d++8+eabWbJkSbPl119/ffr06ZNTTjkl++yzT4uMeeUxrDjGNW27pssA7c+DDz6YJLn44oubLb/uuuuy6aabpmvXrmloaFjlcpdffnnq6+vzwgsvNFv+zDPPvOvzjXfeeWe++93vpqamJpVKZZXL3nXXXc3G0KlTpzQ1NVWX9e7dOzU1Nas9Nq9s4MCB2XfffXPHHXe863Fx6tSpOe+88/Laa681G+fK17Wm4+K6HIPf6fIXXXRRs9/3pEmTWvRxojW1qbeTWvlk/BOf+MS7rmf9rRww3v/+9+eAAw6ofv+///u/+fSnP90aQwMAAN7BinOimpqaHHbYYampqVntemDDmDp1as4444zqk2Q9evRIkmy66abNtuvUqVPOOOOMfPe7380ZZ5yRurq61NTUZOzYsTnttNMyduzYJElDQ0M1YOyyyy456aSTqu9GsWjRopxxxhmZOnVqi4x52223zdVXX53f/va3ufrqq7Ptttuucv3Lt32n8dbV1bXImICyTZ06NZdffnn1+1133TUnn3xy9fi0ZMmS6hPqffr0yZFHHpndd9+9uv3ygNG1a9ckSX19/Wp/TufOnauvJOjS5e2/x18eMGpqarLVVlutcpktttgiSaoB4+yzz84//dM/paGhIYsWLcr++++fmpqajBgxIkOGDEmSDBkyJCNGjEhNTU3+6Z/+KXV1dbnhhhtSV1f3jsfFqVOn5vTTT89rr72Wnj175uCDD06SbLLJJtWx7L///qs9lq78u1zbY/A7Xf70009PQ0NDRowYkUsvvTSXXnppRowY0WKPE62tzUSM2bNnV7/+4Q9/mOnTp+eUU07J9OnT88Mf/nC127F+Xn/99WYB47e//W2+973v5eyzz85VV11VXf7CCy9k8eLFrTFEAABgJcvfpiFJbrjhhtx9992ZOHFi7r777txwww2r3Q5oWY2NjbnsssuqT7T16dMnvXr1ygc/+MFMnjw548ePT9euXdOpU6fMnTs3e+65Z3784x9n7NixWbx4ccaPH5+LL744H//4x3PBBRektrY2ydtP1NXW1uZ73/tePv3pT+fKK6/M+PHjU1tbm65du+ayyy5LY2Pjexrz+PHjc8EFF2TXXXfNJptskl133TUXXHBBxo8fn+9+97tpbGysbjtu3LhVxnvxxRfngx/8YBYvXpxx48ZVLwO0P42Njbn00kvTrVu3JMnIkSNz5ZVX5lOf+lQuv/zy6vLk7ePXLbfcki9+8Yv593//94wdO7bZsaFPnz754Ac/mB/84Aer/JzOnTunf//++c1vfpMuXbrkrbfeavbHGbfddlveeuut1NbWVo+7NTU1WbBgQfbYY4+MGzcutbW1ueqqq/LTn/4048ePz7hx43L77bdn3Lhxueyyy7J06dL07ds3y5Ytqx4Lf/azn2XRokXp27dvFi9enJ122mmV4+Jll12WSy65pHobfv7zn+fBBx/MBz/4wfzqV7/KuHHj0qlTp9x+++355je/2exYuvLvcm2Pwe92X9TW1mb8+PH53ve+lzFjxmTMmDH53ve+l/Hjx6dbt27v6XGiBGv9dlJLly7N0qVLq9+//PLLG2RA72TFz8DYZpttmq1b8fvjjjvOS6TfoxUr6p577tmsHq54EEqSE088MWecccZGGxvQsT377LOtPQQoQkf9v9BRbzdtR2vPmZa/ZVRNTU2GDh3abN3QoUOrb71w7LHHmjPBBjJr1qxmbwVy4IEH5sYbb8y5556bLl265B/+4R9y9913V9d369YtjY2NGTx4cKZPn55zzjknnTq9/femjzzySPWYUqlUsnTp0jzyyCPZbbfd0qlTp2bX9dJLL2XWrFnZbbfd1nvMK/7s5Tp16pQjjzwyxx9/fGbNmlX9WX//93+fu+++u9llVtz28MMPz913351Zs2ZVX4HicXzj8bv2O9jQnnjiicydO7f6/cEHH9zs2LVs2bLqukqlkkcffbR67Fr5ucX58+fnvPPOyxVXXJHk7VdE/PnPf07y9jvDzJgxI48//nhGjBiRhx56KD169Ki+ddN//ud/Vo+5n/vc5/LDH/4wW265ZZ5//vm88cYb+dKXvpTp06dXx/rNb34zTzzxRKZPn54999wzjzzySObOnZtTTz01F154YR555JHqcSxJdfmKx9cVj3XLHX/88Xn00Uerx9IuXbrkqKOOqp5v/fSnP212LF3xWL0ux+DVHeOXf+ZIkhx11FHNrmPFx4r38jhRgrWOGOeff37OOeecDTmWtbLyW0gt95GPfCT/8z//s5FH0z49//zz1a//8R//8V23/dOf/pSjjz56Qw8JAFhBCedkwKpKmTO909u+fvzjH/e5drCBLViwoNn3gwYNSvJ/f3y58h9lvvLKK0lSjRUrrl/5ulZetvJ1rW77dRnzyte38s9Z8fqXv0Lknf7IdPn6BQsWVCNGCcdHOg7728a15ZZbVr9e07Fr+XFvRdtss031+ci/+Zu/qb4qY/nbQi3/oOskzV5NsOJzmB/72Mfywx/+ML169Ury9h+TrO4Y9cwzzyR5OyIvH9f48eOrP2f51ysvX/l6VjR+/PjMmDGj2boVt3nhhReqbzW18nWtzzF4dZd/p+tY0+NKW7HWEeMb3/hGTj755Or3L7/88mrfc2xDu/XWW3PKKaesslzAaDmDBw/O/fffnyT5r//6r/z7v//7O2673XbbeSUGsNE8++yzTkYhb7+n68p/Zd0ROAZQulLmTDfffHMmTpy4yvKf//znG30s0NEsf5JtuRdffDFJ8vTTT2fXXXfN008/3Wx9z549k/zfk/7Lt1vdda28bOXrWt326zLmFX/2ipb/nBWvf3l0Wfkyy7ddvn7Fy3TU85fW4JzJ/rahPfHEE7nwwgur37/wwgsZOXJkkjUfu5Yf91b09NNPV5+PXPFDsZc/6b7FFltUv17++RhJ8+cwb7vttiT/90rYXr16rXKcfPrpp6vHp2XLllXjy/JXtW2xxRbNLrPi8pWvZ0V33313Bg8eXF238vF+yy23XO2xdMXv1+UYvLrLv9N1rDiO9X2cKMFaR4za2trqg2pruPrqq6tvKfX00083q0gr3hlXX331Rh9bezNhwoTccsstSZJ77703r732WvUtpVZ8OViSXHbZZamrq9voYwSAjmzo0KHZYYcdWnsYwEpae850zTXX5Nhjj02lUsmzzz7b7MmbZ599tvohmNdcc00rjRDav5EjR2bgwIFZsGBB3nzzzfzqV7/KgAEDcv311+db3/pWrr/++nTt2jWNjY2pqanJsmXL0rlz5zz//PMZOHBgrr/++lxwwQXp1KlThg8fntra2ixdujQ1NTXp1q1bhg8fnuTtD6u9/vrrU1tbm0qlks0337z6BOL6jnnFn71cU1NTfvCDH2TQoEHV6x84cGDuvffeVS6zfNuBAwfmvvvuq17mT3/6UxLnL2xc9rcNa7vttst1112XhQsXZtmyZfnFL36RAw88sHrs6tatW/U5xJqamuyyyy5J3j6mrPzcYv/+/XP99dfn7LPPzi233FJ9K6kkmTlzZgYOHJiddtopf/jDH5K8/Vm+yx1zzDG55557snDhwtx0001J/u8Dw7t3757rrrsutbW16dOnT5LkuuuuS6VSSefOnXPvvffm4x//eOrr6/P9738/AwcOzPDhw3PGGWdk4MCBaWpqqi5f8fi64rGuqakp8+bNy1VXXZVbbrmlelz81re+leuuuy6dOnVKTU1NDjnkkJx11lnNjqXLresxeGUjR45MfX19Fi1alOuuuy4XXnhh9TpWfKzo27fvej9OlGCtI0ZrW7Eife5zn0uy+reQWl2xYt306NEje+21V/XDvffbb78MHz489fX1mTJlSnW7LbfcUsAAAIBC7LzzztWv//7v/z41NTX5+Mc/np///OfVgLHydkDL6ty5c7PPjly0aFG6d++eu+66KwcddFCWLFlS3XbLLbfMvffem8MPPzw33nhjdthhh9x999352te+lr/5m7/JnXfeucpnYnzpS1/Khz/84fz2t7/N7Nmzk7z9BOGJJ57Y7K+T13fMp512Wo488shss802efrpp/ODH/wgd999d/71X/+1ev3Lt13deO+9997suOOOmT59erPLAO1L586d8+Uvfzmnn356krc/l+H444/Pfvvtl9/+9rerfCbGoYcemo985CP54x//mAceeCCdO3euvi3UokWLctddd+XII49c5ec0NjZm/vz52X///dPY2Fj9cO/lPvaxj2XQoEHNPpNsedi97777qsuOO+64amxIkv333z9TpkzJiSeemNra2sydOzdDhgzJiSeemEceeSTHHXdcpk2blieeeCI77rhjHnvssdUeF5Pk9NNPz6JFi/Lxj388f/M3f5Nf/vKXOfDAA6uf2/HhD384Z5111irH0hV/l+tyDH63++Luu+/Ol770pRxzzDFJ3v7MkD/84Q/v+XGiBDWVFc9m18HLL7+curq6LF68uPpeYxvDuHHj3nGdD6drWaeeemo1ZKysX79+3k8X2OjmzJmTo48+Oi/s9tks69m/tYdDK+v2yvxs+dBNHWp/WH6br7322g75l2XLjwGtdftb6/yXtsucCTquqVOn5uKLL86iRYvecZtBgwblhBNOyD777JOpU6fmsssua/ah4Mv16dMny5YtaxZAVlx3yimnZJ999mmRMa88hhXHuKZt3+kyrf343RG11ryphPPzjn6+vLH96Ec/yuWXX77adZtuumm6du2ahoaGVdZ17tw59fX11VdNrKuampqszVPay18lttzyV2S827F5uUGDBmWfffbJHXfc8a7HxalTp+a8886rRot3uq7VHUtXtC7H4He6/EUXXbTK77slHyfW1oY4B24zr8RYbvr06Zk9e3b1raWSt99CyiswWt6FF16Y119/Pf/xH/+RO+64I42NjRk0aFCefvrpXHTRRa09PAAAYDWmT5+exx57LMcee2x12TXXXOMVGLAR7bPPPtlrr73y8MMP5/7778+cOXNSW1ubfv36ZZdddkl9fX1GjhxZ/avY5dvPmjUr8+fPT0NDQ/r06ZN+/fpV3/7j4YcfzowZMzJ37twMGDAgY8aMyahRo1rsL2tXHMPyD9FdcYzvtO3qxtuW/9oXWHtjxoxJkpxyyimZN29e5s2bl/r6+owePTqjRo1K8varNObOnZvHHnssydufY3HooYemW7duef3113PppZfmoYceSpcuXTJixIgMHz48ffr0ye9///u88MIL6datWzbZZJMsXbo0I0aMyKc+9akkyS233JJnn302jzzySJK3X9128MEH5/HHH0+lUsno0aMzYsSIzJ49u9kxbfmYFixYkL59+yZJFi5c2OzrFY9/X/ziF9/1uLj8eDhjxoxMnjw5r7/+eoYPH57tt98+DQ0N73osXdG6HIPf7fLLHytqamqy2267tejjRGtqcxEjefsto/wF0cbRo0ePnH766dWXhy2v+QAAQLl23nlncyZoZZ07d86YMWOqT/Ktzfa77bbbO65fl+taX2saw/puC7RvO++8cz7xiU+sdt3y48RHPvKRVdb16NEjp5566movN3bs2Hf9mZ/97GdXu3yvvfZa7c9f07J3sjbHus6dO2f33XfP7rvvvtbXu74/a02X3xiPFa2h05o3AQAAAAAA2Ph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rBOhgwZkmuvvTZDhgxp7aEAAB2M8xAAaHs8fkP75f83G0uX1h4AbUv37t2zww47tPYwAIAOyHkIALQ9Hr+h/fL/m43FKz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WntAQDAuur62sLWHgIFWL4fdKT9oSPdVgAA3puNfe5Ywvm582Von0QMANqMurq6dK2tTf8nftPaQ6EgHW1/6Fpbm7q6utYeBgAAhWrteVNrn587X4b2R8QAoM2or6/Pj2+8MYsXL27toUCrqaurS319fWsPAwCAQnX0eZPzZWh/RAwA2pT6+nonpAAAAO/CvAloT3ywNw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J1Wd8LViqVJMnLL7/cYoMBAIBSLT/vXX4eDGtizgQAQEezIeZN6x0xXnnllSTJVltt1WKDAQCA0r3yyiupq6tr7WHQBpgzAQDQUbXkvKmmsp5JpKmpKS+++GJ69uyZmpqaFhnMunj55Zez1VZb5S9/+Ut69eq10X8+rcv937G5/zs293/H5v7v2Fr7/q9UKnnllVcyaNCgdOrkXVlZM3MmWpt9APsA9gHsA2zsfWBDzJvW+5UYnTp1yuDBg1tkEO9Fr169/AfswNz/HZv7v2Nz/3ds7v+OrTXvf6/AYF2YM1EK+wD2AewD2AfYmPtAS8+b/AkZAAAAAABQJBEDAAAAAAAoUpuNGLW1tTn77LNTW1vb2kOhFbj/Ozb3f8fm/u/Y3P8dm/sf1o3/M9gHsA9gH8A+QHvYB9b7g70BAAAAAAA2pDb7SgwAAAAAAKB9EzEAAAAAAIAiiRgAAAAAAECRRAwAAAAAAKBIbTJiXH755Rk6dGi6d++ePfbYI/fff39rD4kN4Pzzz88HPvCB9OzZM/37988hhxySOXPmNNvmjTfeyIQJE7L55ptns802yyc/+cnMmzevlUbMhnTBBRekpqYmEydOrC5z/7dvL7zwQj73uc9l8803T48ePTJ8+PA8+OCD1fWVSiVnnXVWBg4cmB49emS//fbLk08+2YojpiU1NjbmzDPPzLBhw9KjR49su+22Offcc1OpVKrb2AfajzvvvDMHH3xwBg0alJqamvz0pz9ttn5t7uuFCxfmiCOOSK9evdK7d+8cc8wxefXVVzfirYDymDd1XGszl6JjWd18ivZvTXMq2re1mVPRvrTEvKpUbS5i/PjHP87JJ5+cs88+Ow899FBGjhyZAw44IPPnz2/todHCpk2blgkTJuTee+/NlClT8uabb2b//ffPkiVLqtucdNJJ+cUvfpGbb74506ZNy4svvphDDz20FUfNhvDAAw/kqquuyogRI5otd/+3X4sWLcr48ePTtWvXTJ48OY899li+/e1vp0+fPtVtLrroolx66aW58sorc99992XTTTfNAQcckDfeeKMVR05LufDCC3PFFVfku9/9bh5//PFceOGFueiii3LZZZdVt7EPtB9LlizJyJEjc/nll692/drc10cccUQeffTRTJkyJbfddlvuvPPOHHfccRvrJkBxzJs6trWZS9FxvNN8ivZtbeZUtG9rM6eifWmJeVWxKm3M7rvvXpkwYUL1+8bGxsqgQYMq559/fiuOio1h/vz5lSSVadOmVSqVSqWhoaHStWvXys0331zd5vHHH68kqdxzzz2tNUxa2CuvvFLZfvvtK1OmTKnsvffela985SuVSsX9396deuqplQ9+8IPvuL6pqalSX19fufjii6vLGhoaKrW1tZUbb7xxYwyRDeyjH/1o5R//8R+bLTv00EMrRxxxRKVSsQ+0Z0kqt956a/X7tbmvH3vssUqSygMPPFDdZvLkyZWamprKCy+8sNHGDiUxb2JFK8+l6DjeaT5F+7emORXt35rmVLRv6zOvKlmbeiXGsmXLMmPGjOy3337VZZ06dcp+++2Xe+65pxVHxsawePHiJEnfvn2TJDNmzMibb77ZbH/Ycccds/XWW9sf2pEJEybkox/9aLP7OXH/t3c///nPM2bMmHz6059O//79M2rUqHz/+9+vrn/mmWcyd+7cZvd/XV1d9thjD/d/OzFu3Ljcfvvt+eMf/5gkmTVrVu66664cdNBBSewDHcna3Nf33HNPevfunTFjxlS32W+//dKpU6fcd999G33M0NrMm1jZynMpOo53mk/R/q1pTkX7t6Y5FR1LW59Dd2ntAayLBQsWpLGxMQMGDGi2fMCAAXniiSdaaVRsDE1NTZk4cWLGjx+fXXfdNUkyd+7cdOvWLb1792627YABAzJ37txWGCUt7aabbspDDz2UBx54YJV17v/27emnn84VV1yRk08+OaeffnoeeOCBfPnLX063bt1y1FFHVe/j1T0euP/bh9NOOy0vv/xydtxxx3Tu3DmNjY3513/91xxxxBFJYh/oQNbmvp47d2769+/fbH2XLl3St29f+wMdknkTK1rdXIqO4d3mU7R/a5pT0f6taU5Fx9LW59BtKmLQcU2YMCGzZ8/OXXfd1dpDYSP5y1/+kq985SuZMmVKunfv3trDYSNramrKmDFj8q1vfStJMmrUqMyePTtXXnmlE+4O4r//+7/zox/9KDfccEN22WWXzJw5MxMnTsygQYPsAwCwDsylOibzKcypMKeiPWlTbye1xRZbpHPnzpk3b16z5fPmzUt9fX0rjYoN7YQTTshtt92WO+64I4MHD64ur6+vz7Jly9LQ0NBse/tD+zBjxozMnz8/u+22W7p06ZIuXbpk2rRpufTSS9OlS5cMGDDA/d+ODRw4MDvvvHOzZTvttFOee+65JKnexx4P2q9TTjklp512Wj772c9m+PDhOfLII3PSSSfl/PPPT2If6EjW5r6ur69f5cOK33rrrSxcuND+QIdk3sRy7zSXov1b03yqsbGxtYfIBramORXt35rmVHQsbX0O3aYiRrdu3TJ69Ojcfvvt1WVNTU25/fbbM3bs2FYcGRtCpVLJCSeckFtvvTW/+93vMmzYsGbrR48ena5duzbbH+bMmZPnnnvO/tAOfOhDH8ojjzySmTNnVv+NGTMmRxxxRPVr93/7NX78+MyZM6fZsj/+8Y8ZMmRIkmTYsGGpr69vdv+//PLLue+++9z/7cRrr72WTp2an6Z07tw5TU1NSewDHcna3Ndjx45NQ0NDZsyYUd3md7/7XZqamrLHHnts9DFDazNvYk1zKdq/Nc2nOnfu3NpDZANb05yK9m9Ncyo6lrY+h25zbyd18skn56ijjsqYMWOy++675zvf+U6WLFmSo48+urWHRgubMGFCbrjhhvzsZz9Lz549q+/PVldXlx49eqSuri7HHHNMTj755PTt2ze9evXKiSeemLFjx2bPPfds5dHzXvXs2XOV9+zddNNNs/nmm1eXu//br5NOOinjxo3Lt771rRx22GG5//77c/XVV+fqq69OktTU1GTixIk577zzsv3222fYsGE588wzM2jQoBxyyP/X3p+HV1We++P/nRlQIEwhgCCC8wSIFSPlKBXFOtShvVS0SqljlR6V1gGtUkccWg9qaa1axXKcql/ltA4oRbAVECqC2lZREcUqYQ4gaAhk/f7wl/0xEJQgSRbk9bouLrLXeK/9PHsna7/3Ws8JDVs8W8Vxxx0XN954Y3Tp0iX22WefmDVrVtx+++3x4x//OCL0ge3Np59+Gu+9917m8bx582L27NnRunXr6NKly9e29V577RVHHXVUnHPOOXH33XdHRUVFDB06NE499dTo2LFjAx0VNCznTY3b151Lsf3bnPMptm9fd07F9u/rzqnY/nzT86pUS7ZBd911V9KlS5ckPz8/Oeigg5JXXnmloUuiDkREjf8eeOCBzDKfffZZcsEFFyStWrVKmjVrlpx44onJggULGq5o6tShhx6aXHTRRZnH2n/79pe//CXZd999k4KCgmTPPfdM7rnnnmrzKysrk6uvvjpp3759UlBQkBx++OHJnDlzGqhatraVK1cmF110UdKlS5ekSZMmSbdu3ZKrrroqKS8vzyyjD2w/Jk2aVOPv/MGDBydJsnltvXTp0mTQoEHJjjvumLRo0SIZMmRIsmrVqgY4GkgP502N1+acS9H4bHg+xfbv686p2L5tzjkV25etcV6VVllJkiT1GZoAAAAAAABsjm1qTAwAAAAAAKDxEGIAAAAAAACpJMQAAAAAAABSSYgBAAAAAACkkhADAAAAAABIJSEGAAAAAACQSkIMAAAAAAAglYQYAAAAAABAKgkxAL6hww47LC6++OJU7rdr164xatSozOOsrKwYN25cndYFAACQBhueDwGwbcpt6AIA2DJPPvlk5OXl1WqdBQsWRKtWrSIi4oMPPohddtklZs2aFT179qyDCgEAAADgmxFiAGyjWrduXet1iouL66ASAAAAAKgbbicFsBVUVlbGZZddFq1bt47i4uL45S9/GRFfXO2QlZUVs2fPzixbVlYWWVlZMXny5IiImDx5cmRlZcXzzz8fvXr1iqZNm8Z3vvOdWLRoUTz33HOx1157RYsWLeK0006LNWvWZLaz4e2kFi1aFMcdd1w0bdo0dtlll3jooYc2qvPLt5PaZZddIiKiV69ekZWVFYcddlj87W9/i7y8vCgtLa223sUXXxz9+vX75k8UAADAVnLYYYfF0KFDY+jQodGyZcto27ZtXH311ZEkSWaZNWvWxI9//ONo3rx5dOnSJe65554GrBiALSHEANgKHnzwwdhhhx1i+vTpceutt8Z1110XEyZMqNU2fvnLX8ZvfvObmDp1anz00Udx8sknx6hRo+Lhhx+OZ555Jl544YW46667Nrn+j370o/joo49i0qRJ8cQTT8Rvf/vbWLRo0SaXnzFjRkRE/PWvf40FCxbEk08+Gf/1X/8V3bp1i7Fjx2aWq6ioiIceeih+/OMf1+p4AAAA6tqDDz4Yubm5MWPGjLjjjjvi9ttvj/vuuy8z/9e//nUceOCBMWvWrLjgggviJz/5ScyZM6cBKwagtoQYAFvB/vvvHyNGjIjddtstzjzzzDjwwANj4sSJtdrGDTfcEH379o1evXrFWWedFS+99FL87ne/i169ekW/fv3iBz/4QUyaNKnGdd9555147rnn4t57742DDz44evfuHX/4wx/is88+2+T+2rVrFxERbdq0ieLi4sztqc4666x44IEHMsv95S9/ic8//zxOPvnkWh0PAABAXevcuXP8z//8T+yxxx5x+umnx09/+tP4n//5n8z8o48+Oi644ILYdddd4/LLL4+2bdtu8rwKgHQSYgBsBfvvv3+1xx06dPjKqyC+bhvt27ePZs2aRbdu3apN29Q233rrrcjNzY3evXtnpu25555RWFhYqxoivrii47333otXXnklIiLGjBkTJ598cuywww613hYAAEBdOvjggyMrKyvzuKSkJN59991Yv359RFQ/z8rKyori4uJan6sB0LAM7A2wFeTl5VV7nJWVFZWVlZGd/UVW/OV7slZUVHztNrKysja5zbpWVFQUxx13XDzwwAOxyy67xHPPPZcZvwMAAGBb0lDnVQBsPa7EAKhDVbdsWrBgQWbalwf53lr23HPPWLduXcycOTMzbc6cOVFWVrbJdfLz8yMiMt9Q+rKzzz47Hnvssbjnnnuie/fu0bdv361eMwAAwDc1ffr0ao9feeWV2G233SInJ6eBKgJgaxNiANShpk2bxsEHHxw333xzvPXWW/HSSy/FL37xi62+nz322COOOuqoOO+882L69Okxc+bMOPvss6Np06abXKeoqCiaNm0a48ePj4ULF8aKFSsy8wYOHBgtWrSIG264IYYMGbLV6wUAANga5s+fH8OGDYs5c+bEI488EnfddVdcdNFFDV0WAFuREAOgjt1///2xbt266N27d1x88cVxww031Ml+HnjggejYsWMceuihcdJJJ8W5554bRUVFm1w+Nzc37rzzzvj9738fHTt2jOOPPz4zLzs7O370ox/F+vXr48wzz6yTegEAAL6pM888Mz777LM46KCD4sILL4yLLroozj333IYuC4CtKCv58o3aAeD/76yzzorFixfHn//854YuBQAAYCOHHXZY9OzZM0aNGtXQpQBQhwzsDUA1K1asiDfffDMefvhhAQYAAAAADUqIAUA1xx9/fMyYMSPOP//8OOKIIxq6HAAAAAAaMbeTAgAAAAAAUsnA3g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bCNuu+226NatW+Tk5ETPnj0buhwAAAAAqHNCDICtbMyYMZGVlVXtX1FRUfTv3z+ee+65LdrmCy+8EJdddln07ds3Hnjggbjpppu2ctUAAAAAkD65DV0AwPbquuuui1122SWSJImFCxfGmDFj4uijj46//OUvceyxx9ZqWy+++GJkZ2fHH/7wh8jPz6+jigEAAAAgXYQYAHXku9/9bhx44IGZx2eddVa0b98+HnnkkVqHGIsWLYqmTZtutQAjSZL4/PPPo2nTpltlewAAAABQF9xOCqCeFBYWRtOmTSM39//lx5WVlTFq1KjYZ599okmTJtG+ffs477zzYvny5ZllsrKy4oEHHojVq1dnbk81ZsyYiIhYt25dXH/99dG9e/coKCiIrl27xpVXXhnl5eXV9t21a9c49thj4/nnn48DDzwwmjZtGr///e8jIqKsrCwuvvji6Ny5cxQUFMSuu+4at9xyS1RWVtb9kwIAAAAAX8GVGAB1ZMWKFbFkyZJIkiQWLVoUd911V3z66afxwx/+MLPMeeedF2PGjIkhQ4bEf//3f8e8efPiN7/5TcyaNSumTJkSeXl5MXbs2LjnnntixowZcd9990VExCGHHBIREWeffXY8+OCD8YMf/CB+9rOfxfTp02PkyJHx1ltvxVNPPVWtnjlz5sSgQYPivPPOi3POOSf22GOPWLNmTRx66KHx8ccfx3nnnRddunSJqVOnxvDhw2PBggUxatSoenu+AAAAAGBDWUmSJA1dBMD2pCqU2FBBQUH8/ve/j8GDB0dExMsvvxz9+vWLhx56KE477bTMcs8//3wcddRR1ab/6Ec/iieeeCI+/fTTzHKvv/569OzZM84+++y49957M9MvvfTS+NWvfhUvvvhi9O/fPyK+uBLjww8/jPHjx8fAgQMzy95www1x8803x6xZs2K33XbLTB8+fHjcdtttMW/evOjcufNWemYAAAAAoHbcTgqgjowePTomTJgQEyZMiP/93/+N/v37x9lnnx1PPvlkREQ8/vjj0bJlyzjiiCNiyZIlmX+9e/eOHXfcMSZNmvSV23/22WcjImLYsGHVpv/sZz+LiIhnnnmm2vRddtmlWoBRVUO/fv2iVatW1WoYMGBArF+/Pv72t799o+cAAAAAAL4Jt5MCqCMHHXRQtYG9Bw0aFL169YqhQ4fGscceG++++26sWLEiioqKalx/0aJFX7n9Dz/8MLKzs2PXXXetNr24uDgKCwvjww8/rDZ9l1122Wgb7777brzxxhvRrl27LaoBAAAAAOqSEAOgnmRnZ0f//v3jjjvuiHfffTcqKyujqKgoHnrooRqX31SwsKGsrKzNWq5p06YbTausrIwjjjgiLrvsshrX2X333Tdr2wAAAABQF4QYAPVo3bp1ERHx6aefRvfu3eOvf/1r9O3bt8aA4evsvPPOUVlZGe+++27stddemekLFy6MsrKy2Hnnnb92G927d49PP/00BgwYUOv9AwAAAEBdMyYGQD2pqKiIF154IfLz82OvvfaKk08+OdavXx/XX3/9RsuuW7cuysrKvnJ7Rx99dEREjBo1qtr022+/PSIijjnmmK+t6eSTT45p06bF888/v9G8srKyTOgCAAAAAA3BlRgAdeS5556Lt99+OyK+GFvi4YcfjnfffTeuuOKKaNGiRRx66KFx3nnnxciRI2P27Nlx5JFHRl5eXrz77rvx+OOPxx133BE/+MEPNrn9Hj16xODBg+Oee+6JsrKyOPTQQ2PGjBnx4IMPxgknnBD9+/f/2hovvfTS+POf/xzHHnts/OhHP4revXvH6tWr480334wnnngiPvjgg2jbtu1We04AAAAAoDaEGAB15Jprrsn83KRJk9hzzz3jd7/7XZx33nmZ6XfffXf07t07fv/738eVV14Zubm50bVr1/jhD38Yffv2/dp93HfffdGtW7cYM2ZMPPXUU1FcXBzDhw+PESNGbFaNzZo1i5deeiluuummePzxx+OPf/xjtGjRInbfffe49tpro2XLlrU/cAAAAADYSrKSJEkauggAAAAAAIANGRMDAAAAAABIJSEGAAAAAACQSkIMAAAAAAAglYQYAADAdu9vf/tbHHfccdGxY8fIysqKcePGfe06kydPjgMOOCAKCgpi1113jTFjxtR5nQAAQHVCDAAAYLu3evXq6NGjR4wePXqzlp83b14cc8wx0b9//5g9e3ZcfPHFcfbZZ8fzzz9fx5UCAABflpUkSdLQRQAAANSXrKyseOqpp+KEE07Y5DKXX355PPPMM/HPf/4zM+3UU0+NsrKyGD9+fD1UCQAARETkbumKlZWV8cknn0Tz5s0jKytra9YEAACpkyRJrFq1Kjp27BjZ2S5o3t5NmzYtBgwYUG3awIED4+KLL97kOuXl5VFeXp55XFlZGcuWLYs2bdo4ZwIAoFGoi/OmLQ4xPvnkk+jcufNWKQIAALYVH330Uey0004NXQZ1rLS0NNq3b19tWvv27WPlypXx2WefRdOmTTdaZ+TIkXHttdfWV4kAAJBaW/O8aYtDjObNm2eKadGixVYpBgAA0mrlypXRuXPnzN/BsKHhw4fHsGHDMo9XrFgRXbp0iXfeeSdat27dgJWxraioqIhJkyZF//79Iy8vr6HLYRugz1Bb+gy1pc9QW8uWLYvdd999q543bXGIUXU5dIsWLYQYAAA0Gm4L1DgUFxfHwoULq01buHBhtGjRosarMCIiCgoKoqCgYKPprVu3jjZt2tRJnWxfKioqolmzZtGmTRsfFLFZ9BlqS5+htvQZttTWPG9yM18AAIANlJSUxMSJE6tNmzBhQpSUlDRQRQAA0DgJMQAAgO3ep59+GrNnz47Zs2dHRMS8efNi9uzZMX/+/Ij44lZQZ555Zmb5888/P95///247LLL4u23347f/va38ac//SkuueSShigfAAAaLSEGAACw3Xv11VejV69e0atXr4iIGDZsWPTq1SuuueaaiIhYsGBBJtCIiNhll13imWeeiQkTJkSPHj3i17/+ddx3330xcODABqkfAAAaqy0eEwMAAGBbcdhhh0WSJJucP2bMmBrXmTVrVh1WBQAAfB1X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im3oQuAulZaWhorVqxo6DKoRy1btozi4uKGLgMAAAAA+IaEGGzXSktL45RBg6KivLyhS6Ee5RUUxGOPPCLIAAAAAIBtnBCD7dqKFSuiorw8Fu15ZFQ0a93Q5TSIvDXLoujtFxrNc1B1vCtWrBBiAAAAAMA2TohBo1DRrHWsbV7U0GU0KM8BAAAAALCtMbA3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48aNSr22GOPaNq0aXTu3DkuueSS+Pzzz+upWgAAIEKIAQAANAKPPfZYDBs2LEaMGBGvvfZa9OjRIwYOHBiLFi2qcfmHH344rrjiihgxYkS89dZb8Yc//CEee+yxuPLKK+u5cgAAaNyEGAAAwHbv9ttvj3POOSeGDBkSe++9d9x9993RrFmzuP/++2tcfurUqdG3b9847bTTomvXrnHkkUfGoEGDvvbqDQAAYOvKbegCAAAA6tLatWtj5syZMXz48My07OzsGDBgQEybNq3GdQ455JD43//935gxY0YcdNBB8f7778ezzz4bZ5xxxib3U15eHuXl5ZnHK1eujIiIioqKqKio2EpHw/asqp/oL2wufYba0meoLX2G2qqLviLEAAAAtmtLliyJ9evXR/v27atNb9++fbz99ts1rnPaaafFkiVL4tvf/nYkSRLr1q2L888//ytvJzVy5Mi49tprN5o+adKkaNas2Tc7CBqVCRMmNHQJbGP0GWpLn6G29Bk215o1a7b6NoUYAAAAG5g8eXLcdNNN8dvf/jb69OkT7733Xlx00UVx/fXXx9VXX13jOsOHD49hw4ZlHq9cuTI6d+4c/fv3jzZt2tRX6WzDKioqYsKECXHEEUdEXl5eQ5fDNkCfobb0GWpLn6G2li5dutW3KcQAAAC2a23bto2cnJxYuHBhtekLFy6M4uLiGte5+uqr44wzzoizzz47IiL222+/WL16dZx77rlx1VVXRXb2xsMLFhQUREFBwUbT8/LynPRTK/oMtaXPUFv6DLWlz7C56qKfGNgbAADYruXn50fv3r1j4sSJmWmVlZUxceLEKCkpqXGdNWvWbBRU5OTkREREkiR1VywAAFCNKzEAAIDt3rBhw2Lw4MFx4IEHxkEHHRSjRo2K1atXx5AhQyIi4swzz4xOnTrFyJEjIyLiuOOOi9tvvz169eqVuZ3U1VdfHccdd1wmzAAAAOqeEAMAANjunXLKKbF48eK45pprorS0NHr27Bnjx4/PDPY9f/78alde/OIXv4isrKz4xS9+ER9//HG0a9cujjvuuLjxxhsb6hAAAKBREmIAAACNwtChQ2Po0KE1zps8eXK1x7m5uTFixIgYMWJEPVQGAABsijE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tM2GGJ9//nnMmTMnPv/884YuBQDqnd+DAAAAQGOwzYYYH374YQwZMiQ+/PDDhi4FAOqd34MAAABAY7DNhhgAAAAAAMD2T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5eVlcWFF14YHTp0iIKCgth9993j2WefradqAQCAiIjchi4AAACgrj322GMxbNiwuPvuu6NPnz4xatSoGDhwYMyZMyeKioo2Wn7t2rVxxBFHRFFRUTzxxBPRqVOn+PDDD6OwsLD+iwcAgEZMiAEAAGz3br/99jjnnHNiyJAhERFx9913xzPPPBP3339/XHHFFRstf//998eyZcti6tSpkZeXFxERXbt2/cp9lJeXR3l5eebxypUrIyKioqIiKioqttKRsD2r6if6C5tLn6G29BlqS5+htuqirwgxAACA7dratWtj5syZMXz48My07OzsGDBgQEybNq3Gdf785z9HSUlJXHjhhfF///d/0a5duzjttNPi8ssvj5ycnBrXGTlyZFx77bUbTZ80aVI0a9Zs6xwMjcKECRMaugS2MfoMtaXPUFv6DJtrzZo1W32bQgwAAGC7tmTJkli/fn20b9++2vT27dvH22+/XeM677//frz44otx+umnx7PPPhvvvfdeXHDBBVFRUREjRoyocZ3hw4fHsGHDMo9XrlwZnTt3jv79+0ebNm223gGx3aqoqIgJEybEEUcckbkCCL6KPkNt6TPUlj5DbS1dunSrb1OIAQAAsIHKysooKiqKe+65J3JycqJ3797x8ccfx2233bbJEKOgoCAKCgo2mp6Xl+ekn1rRZ6gtfYba0meoLX2GzVUX/USIAQAAbNfatm0bOTk5sXDhwmrTFy5cGMXFxTWu06FDh8jLy6t266i99torSktLY+3atZGfn1+nNQMAAF/IbugCAAAA6lJ+fn707t07Jk6cmJlWWVkZEydOjJKSkhrX6du3b7z33ntRWVmZmfbOO+9Ehw4dBBgAAFCPhBgAAMB2b9iwYXHvvffGgw8+GG+99Vb85Cc/idWrV8eQIUMiIuLMM8+sNvD3T37yk1i2bFlcdNFF8c4778QzzzwTN910U1x44YUNdQgAANAouZ0UAACw3TvllFNi8eLFcc0110RpaWn07Nkzxo8fnxnse/78+ZGd/f++49W5c+d4/vnn45JLLon9998/OnXqFBdddFFcfvnlDXUIAADQKAkxAACARmHo0KExdOjQGudNnjx5o2klJSXxyiuv1HFVAADAV3E7KQ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Um5DFwAA1M5nn30Wf/zjHyMiYsSIEbHbbrtFTk5OdOjQIXr16hVJksSsWbPik08+ibKysigoKIiIiKysrNhhhx1i4MCBkZubG/Pnz4+xY8dGWVlZZGdnx7e+9a1o3bp1REQsXbo02rRpE126dInjjz8+/vWvf8Vrr70WFRUV8e6778Ybb7wR69atizZt2sQPf/jDqKioiBYtWsTKlSujVatW0a5du+jRo0fk5OTE2rVr48knn4wPP/ww5s6dG2VlZZGXlxd77713lJaWxqJFi6KoqCi+9a1vxerVq6s97tWrV+Tk5ERExPr16+P111+PRYsWxeLFi2P69Onx0UcfRU5OTuy9997RvHnzWLJkSSxevDjy8/OjY8eOcfTRR0fPnj3jjTfeiH/84x+xaNGiKC4ujt69e8f+++8fb7zxRrz66quxcOHCKCoqisLCwigsLIwVK1ZEYWFhFBUVZY6jav9LliyJtm3bZqZHRHz66adx7bXXxrx586J58+Zx9tlnx8EHH1zt+P/zn/9ERMQ+++wT7dq1i3Xr1sX48eOjtLQ0CgoKYrfddovWrVtHq1atYsWKFdWex4jI7PvLbbR8+fJo3rx5vPXWW1FZWRlLly6Ntm3bRufOneOkk06K/Pz8an3ny8dQWFgYc+fOjU8++SQ6deoUxx9/fLz55pvx3HPPxWeffRY9evSI73//+9W2sX79+pg1a1a89tprUVlZGS1atIg2bdpEmzZtIiJiyZIlUVZWtlEfqNrv4sWLY/ny5Rs9txvWOGvWrJg5c2ZkZWXFAQccEL169Yr169fHk08+GR9//HF06tSpxuMDAABg+5OVJEmyJSuuXLkyWrZsGStWrIgWLVps7bq+1pw5c2LIkCHxwAMPxB577FHv+2fbUNVPPj7g1FjbvKihy2kQ+asWRafXHm00z0HV8XpvYHt1+eWXx9///veGLmOzdOjQIXbdddeYOnVqrF+/fou2UVhYGJdddllERNx1112xYMGCrVZfVlZWbM6fQR06dIj+/fvHpEmTqu2/Q4cO8dOf/jTGjh0bb7311kbr5ebmRklJyTc6/ogvnoOsrKxYvnx5rdbLycmJU045JYYOHRoREZMnT671c5idnR2nnnpqDB06NCZPnhy33XZbrerY1HP35fk//elP47DDDsvUeOutt0ZZWVm15QoKCqKioiIqKys3eXz1oaH//mXbU9VnlixZkgn74KtUVFTEs88+G0cffXTk5eU1dDlsA/QZakufobb0GWqr6st1W/O8ye2kAGAbUdsAIzv7m/2ar+233LOysiIiYvfdd4+IiPLy8o3q3fBb95vSpUuXiIgoKyuLK6+8Mq666qpo2bLlZtdSU+1dunSJSy65JDp37hwRkQkw2rZtGxERTZo0qbb87rvvHllZWZGdnR0PP/xwtGzZMu65557461//Gvfcc0907949rrzyykyA0a5du7j66qtjwIABkZWVFevWrYu///3vmT/0DzrooDj00EM3qqt58+Y1HkPV81hWVhbLly+PI488MrKysmLnnXeutlxVO1f936xZs4iIyMvLi4cffjh+85vfxOTJk+Oqq66K7t27x5FHHpnZb/fu3Tfa74EHHhi33XZbdO/ePSorK+Phhx+Oyy+/PK666qpYvnx5Zv/77rtvFBcXb7T+iSeeGCUlJZmaHn744UxtJSUlccUVV0RJSUlkZWVFy5Yt46qrrorJkyfH5MmT48orr4yysrLYf//9484774w777wz2rVrF+Xl5VFZWRknnnhi/OUvf4krrrgiWrZsmTk+AAAAtl9CDADYBnz22WeZQCAvLy/zwXiPHj1iwoQJNa5TWVkZWVlZUVhYuMlAIicnJ7KysiI3d+M7TK5bt67GdYqKiqJVq1YREdXWS5IkDjrooFi1alWUlJTEsmXLIjc3N3MVQmFhYSYwqMmXQ4q1a9fGIYcckrkVVm5ubixbtqza8n369NnktqquXviy8vLyOP7446OioiIzLTs7O5YvXx6HHHJItGzZMlq1ahX5+flRUFCQOY7S0tLMLZ722muvaNasWey7777xi1/8IrOdgw8+OJ566qn47ne/G9ddd10899xzmXmff/559O3bN2677bZ4++23N6pzzZo1UVJSUu1bTXl5ebFixYooKCiIgoKCKCkpiYkTJ0ZJSUmUl5dXCwmSJIm8vLxo37599O3bN3Mc5eXl0apVq3jsscfijjvuiL59+8Z1110XEydOjNatW8czzzwT999/f2a/rVq1isLCwpg1a1Z861vfigcffDAOOeSQyM7Ojr///e+Rm5sbhxxySKxduza+/e1vx+jRozPHEPHF1RKHHHJITJ8+PW6++ebo27dvLFiwIFq1ahWlpaWZ5+B73/te3HbbbdG3b99YsWJFHHLIIXHXXXfFnXfeGQUFBdG3b9/47W9/GwceeGDsv//+sXTp0sjNzY2CgoJ45ZVXorCwML73ve/FuHHjonXr1vHYY4/F2rVrN9kXAAAA2LZt9pgY5eXlUV5ennm8cuXKOimotj744IOGLoEU0z8aL23P9mbs2LGZn7/8Ifxxxx0Xc+bM2eR6SZLEeeedF7fcckuN86sChh49esTMmTOjdevWmbDgy7fuqdKqVatYtGhRnHrqqfHoo49uFHR89NFHsWDBgsxVBMXFxZmxIL773e/GI488sslae/fuHS+++GJERJSWlsZpp50WU6dOzRzzokWLqi2/8847x/Tp02vc1obLRkQsXLgwnnzyySgtLc1MqzrGnXbaKaZOnRqXX3555rlasGBBfPvb347169fHwIED49FHH43XX389DjjggIiIuPHGGzPb6du3b7UrX5599tlq+z744IPjzTffjIULF1abvssuu8SsWbOic+fOMW3atMz0ioqKasvutNNOMW3atOjUqVNMnTo1+vXrV63+U089NcaOHRuDBg2KKVOmZNqnV69e8eKLL8bChQvj+uuvj3HjxsX69evj3HPPjdzc3Mw4JxERRx11VHTu3DluvfXWePLJJ+PUU0+NwYMHV2uDqttjXXvttfHmm29GaWlpDBo0KB555JEoLy+Pgw8+OKZOnRpvvvlm9OnTJ6ZMmZKp4eCDD6521cgZZ5wR5513XqbmKoMHD84s9+STT0ZlZWWcfvrpMXbs2FiwYEGmDXJzc+Pss8+uVi8AAADbn80OMUaOHBnXXnttXdayRdJYE9DwvDfQWHTq1GmjD8Y31Ldv36/dTtW92g877LB48sknN7lcUVFRLF++PDp16lTj/E8//TQiIlatWlVjrV9lw9s5VV2FsSmff/75V86vyccff/yV29rwuar6AkdV7UuWLMnM++STTzI/b3ily4b7KSgoqLZulapbWn35iyI1qZpfdcXBhlceHHvssTF27NjMc1ZV75ef027dusXzzz8fEf/vOL9cU8eOHTPTq+rv1q3bRsdRNf3ll1/OrLfh/CVLlmR+rqphw/as2vampn+5jqrj27DmDesFAABg+7PZIcbw4cNj2LBhmccrV67M3FO6IY0YMSK6du3a0GWQUh988IEPsxsp7w1sb8aOHZu5SuHLPv744xrHJfiyL3/LfVOWLl0aEV8MrPxVqq5w2NSHxjvuuGOsWrWqxnEevu6D5g1Dia/7YH/D0GNzbCpIqdrWhs9V1QfsVbV/+XZYHTt2jLlz50bExqHChvspLy+v9mF/lapbXn1dYFM1vyos2TA0efrppzP7+XK9X35O33///UxdU6ZMie9973vVjueTTz7JHH/Vcu+///5Gx1E1vWrdL4c5VfPbtm2bWbeqhg3bs2p+TdP33XffanVUHV/VtqtsWC8AAADbn80OMaruyZw2Xbt2jT322KOhywBSxnsD25urrroqE2JUjWFQUVERf/nLX+JXv/rVJtfLysqK3//+95Gfn1/juAE5OTlRWVkZr7/+ekREtXEnsrOzN7ql1PLly6OoqCjzjf7c3Nxqt5Sq+oJD1b6+fOum5557Ltq3b7/JK0dmzpyZ+bm4uDheeeWVKCgoiPLy8sjLy8vcyqrKhx9+uMnjLioqisWLF2eudIiIaN++fZx00knxpz/9KVNXdnZ2ZGVlxX/+859o37593HPPPZGfnx9ZWVnRunXr+PjjjyMnJyeef/756NChQ/To0SOzvauuuiqOOuqoiPjiw/QTTzwxcxuko48+Ou68887Msq+88kp873vf2+j4582bFzk5OfHRRx9FXl5e5tZOeXl50bp16ygrK4uIiP/85z+Rk5OTCa2qbtFVNSbGo48+Gh06dIjp06dHhw4d4vnnn4+srKyYNWtW5OTkRNu2beOPf/xjXHfddTF69Oi455574uijj4799tsvs9/x48dHkiSRk5MTJ510UlRWVsaDDz6Y6Qd5eXkxbdq06NChQ/zxj3+MG2+8MYqLizPjf1SNWdGxY8fYb7/94pFHHons7OxMDa+88krmOaqsrIyxY8dWqzlJkli+fHk8+OCDccstt0R2dnacdNJJ8Zvf/CYeeeSRKCgoiNatW2faYN26dXHfffdl6gUAAGD7ZGBvANgGNG3aNDMOQkVFRebD7tdffz2OOOKIGtep+oC7rKxskwMfr1+/PpIkqXEQ75oG+4744mqM5cuXR8TGg3/PmDEjmjdvHtOmTYvWrVvHunXrIicnJyIiysrKYvHixZs8xhUrVmR+zsvLi6lTp2a+pb9u3bpo3bp1teU3NR5G1b6+HGBEfHH1wrhx46oNoF1ZWRmFhYUxderUWLFiRSxfvjzWrl0b5eXlmeMoLi6O5cuXR8uWLePf//53rF69Ot5888244YYbMtt55ZVX4oQTTohnnnkmfvGLX2TCjYgvrvKYMmVK/PznP98oXC0rK4tmzZrFtGnTqo11UlFRES1atMiMSTZt2rQ4/PDDY9q0aVFQUJAZP6Nq8PaqMTSmTJmSOY6CgoJYvnx5nHLKKXHRRRfFlClT4pprronvfOc7sWzZsjjmmGPixz/+cWa/y5cvj7KysujZs2dMnz49Mx5GZWVl9OvXL9atWxdTp06N/Pz8ePnll+OCCy7IHEPEF1dUTJ06NQ466KC4/PLLY8qUKdGhQ4dYvnx5FBcXZ56DcePGxc9//vOYMmVKtGzZMqZOnRo//elP47//+7+jvLw8pkyZEhdccEH84x//iNdffz3Tj8rLy6NPnz6xbNmyGDduXJxwwgmxbNmyOOWUUzY5cD0AAADbvs2+EgMAaFi33HJLXH755fH3v/99s5avaWDu2thU8PF13nnnnYj44sP7fv36ZQaGrk1NH330UUR8MZD4pZdeGhERd91112bXUFPtH330UYwaNSrzOCsrK5IkydxKa8PbWVUdR5Ikcdppp8WkSZPivPPOy8zv2LFj3HTTTTF27Nh46623YsmSJdUG+87Nzc0MhB0R8Y9//KPGWmsaPyQi4t13342IL56DiIgXXnghIja+AqXqOa36f82aNRHxRRBy2mmnxdChQyPii4HI77rrrliwYEFmvzXte+bMmZmrYrKzs+PUU0+NoUOHxuTJk+O2227L7P9f//pXjXWPGzcu8/OXn7uIL8KeV155JTN/5cqVceONN8Zhhx0WERE33XRT3HrrrfHGG2/ERRddlFmuSZMmsXbt2hg3blxm+zk5OdWODwAAgO2TEAMAtiG33HJLfPbZZ3HDDTfEpEmTokuXLrHbbrtFTk5OdOjQIXr16hVJksSsWbPik08+ibKyssztILOysmKHHXaIgQMHRm5ubsyfPz/Gjh0bZWVlkZ2dHd/61rcyVzssXbo02rRpE126dInjjz8+/vWvf8Vrr70WFRUV8e6778Ybb7wR69atizZt2sQPf/jDzJUDK1eujFatWkW7du2iR48ekZOTE2vXro0nn3wyPvzww5g7d26UlZVFXl5e7L333lFaWhqLFi2KoqKi+Na3vhWrV6+u9rhXr16ZKzn69esXr7/+eixatCgWL14c06dPj48++ihycnJi7733jubNm8eSJUti8eLFkZ+fHx07doyjjz46evbsGW+88Ub84x//iEWLFkVxcXH07t079t9//3jjjTfi1VdfjYULF0ZRUVEUFhZGYWFhrFixIgoLC6OoqChzHD/5yU/i9ddfjyVLlkTbtm0z0w877LD49NNP49prr4158+ZF8+bN4+yzz46DDz642vFX3QJqn332iXbt2sW6deti/PjxUVpaGgUFBbHbbrtF69ato1WrVrFixYpqz2NEZPb95TZavnx5NG/ePN56662orKyMpUuXRtu2baNz585x0kknVbtC4bDDDss8h0uWLInCwsKYO3dufPLJJ9GpU6c4/vjj480334znnnsuPvvss+jRo0d8//vfz2yjav1Zs2bFa6+9FpWVldGiRYto06ZNZmD4JUuWRFlZ2UZ9oOq5W7x4cSxfvnyj53bDGmfNmhUzZ86MrKysOOCAA6JXr16xfv36ePLJJ+Pjjz+OTp06bXR8AAAAbJ+ykg3vtbCZVq5cGS1btowVK1ZEixYttnZdX2vOnDkxZMiQeOCBB9z3nk2q6icfH3BqrG1e1NDlNIj8VYui02uPNprnoOp4vTewvfN7EOpfQ//9y7anqs8sWbIkE/bBV6moqIhnn302jj766Gq3P4RN0WeoLX2G2tJnqK2qL9dtzfMm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sVnrPfroo5GVlRUnnHBC3RYIAABUI8QAAAAahcceeyyGDRsWI0aMiNdeey169OgRAwcOjEWLFn3leh988EH8/Oc/j379+tVTpQAAQBUhBgAA0Cjcfvvtcc4558SQIUNi7733jrvvvjuaNWsW999//ybXWb9+fZx++ulx7bXXRrdu3eqxWgAAICIit6ELAAAAqGtr166NmTNnxvDhwzPTsrOzY8CAATFt2rRNrnfddddFUVFRnHXWWfH3v//9K/dRXl4e5eXlmccrV66MiIiKioqoqKj4hkdAY1DVT/QXNpc+Q23pM9SWPkNt1UVfEWIAAADbvSVLlsT69eujffv21aa3b98+3n777RrXefnll+MPf/hDzJ49e7P2MXLkyLj22ms3mj5p0qRo1qxZrWum8ZowYUJDl8A2Rp+htvQZakufYXOtWbNmq29TiAEAALCBVatWxRlnnBH33ntvtG3bdrPWGT58eAwbNizzeOXKldG5c+fo379/tGnTpq5KZTtSUVEREyZMiCOOOCLy8vIauhy2AfoMtaXPUFv6DLW1dOnSrb5NIQYAALDda9u2beTk5MTChQurTV+4cGEUFxdvtPzcuXPjgw8+iOOOOy4zrbKyMiIicnNzY86cOdG9e/dq6xQUFERBQcFG28rLy3PST63oM9SWPkNt6TPUlj7D5qqLfmJgbwAAYLuXn58fvXv3jokTJ2amVVZWxsSJE6OkpGSj5ffcc8948803Y/bs2Zl/3/ve96J///4xe/bs6Ny5c32WDwAAjZYrMQAAgEZh2LBhMXjw4DjwwAPjoIMOilGjRsXq1atjyJAhERFx5plnRqdOnWLkyJHRpEmT2HfffautX1hYGBGx0XQAAKDuCDEAAIBG4ZRTTonFixfHNddcE6WlpdGzZ88YP358ZrDv+fPnR3a2i9UBACBNhBgAAECjMXTo0Bg6dGiN8yZPnvyV644ZM2brFwQAAHwlXzMC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22yIsfPOO8cDDzwQO++8c0OXAgD1zu9BAAAAoDHIbegCtlSTJk1ijz32aOgyAKBB+D0IAAAANAbb7JUYAAAAAADA9k2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DQaIwePTq6du0aTZo0iT59+sSMGTM2uey9994b/fr1i1atWkWrVq1iwIABX7k8AACw9QkxAACARuGxxx6LYcOGxYgRI+K1116LHj16xMCBA2PRokU1Lj958uQYNGhQTJo0KaZNmxadO3eOI488Mj7++ON6rhwAABovIQYAANAo3H777XHOOefEkCFDYu+994677747mjVrFvfff3+Nyz/00ENxwQUXRM+ePWPPPfeM++67LyorK2PixIn1XDkAADReuQ1dAAAAQF1bu3ZtzJw5M4YPH56Zlp2dHQMGDIhp06Zt1jbWrFkTFRUV0bp16xrnl5eXR3l5eebxypUrIyKioqIiKioqvkH1NBZV/UR/YXPpM9SWPkNt6TPUVl30FSEGAACw3VuyZEmsX78+2rdvX216+/bt4+23396sbVx++eXRsWPHGDBgQI3zR44cGddee+1G0ydNmhTNmjWrfdE0WhMmTGjoEtjG6DPUlj5DbekzbK41a9Zs9W0KMQAAAL7GzTffHI8++mhMnjw5mjRpUuMyw4cPj2HDhmUer1y5Mjp37hz9+/ePNm3a1FepbMMqKipiwoQJccQRR0ReXl5Dl8M2QJ+htvQZakufobaWLl261bcpxAAAALZ7bdu2jZycnFi4cGG16QsXLozi4uKvXPdXv/pV3HzzzfHXv/419t9//00uV1BQEAUFBRtNz8vLc9JPregz1JY+Q23pM9SWPsPmqot+YmBvAABgu5efnx+9e/euNih31SDdJSUlm1zv1ltvjeuvvz7Gjx8fBx54YH2UCgAAfIkrMQAAgEZh2LBhMXjw4DjwwAPjoIMOilGjRsXq1atjyJAhERFx5plnRqdOnWLkyJEREXHLLbfENddcEw8//HB07do1SktLIyJixx13jB133LHBjgMAABoTIQYAANAonHLKKbF48eK45pprorS0NHr27Bnjx4/PDPY9f/78yM7+fxer/+53v4u1a9fGD37wg2rbGTFiRPzyl7+sz9IBAKDREmIAAACNxtChQ2Po0KE1zps8eXK1xx988EHdFwQAAHwl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RSbkMXAPUhb82yhi6hwVQde2N5DhrLcQIAAABAYyDEYLvWsmXLyCsoiKK3X2joUhpcY3oO8goKomXLlg1dBgAAAADwDQkx2K4VFxfHY488EitWrGjoUqhHLVu2jOLi4oYuAwAAAAD4hoQYbPeKi4t9oA0AAAAAsA0ysDc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8ZXLP/7447HnnntGkyZNYr/99otnn322nioFAAAihBgAAEAj8dhjj8WwYcNixIgR8dprr0WPHj1i4MCBsWjRohqXnzp1agwaNCjOOuusmDVrVpxwwglxwgknxD//+c96rhwAABovIQYAANAo3H777XHOOefEkCFDYu+994677747mjVrFvfff3+Ny99xxx1x1FFHxaWXXhp77bVXXH/99XHAAQfEb37zm3quHAAAGq/cLV0xSZKIiFi5cuVWKwYAANKq6u/eqr+D2basXbs2Zs6cGcOHD89My87OjgEDBsS0adNqXGfatGkxbNiwatMGDhwY48aNq3H58vLyKC8vzzxesWJFREQsW7bsG1ZPY1FRURFr1qyJpUuXRl5eXkOXwzZAn6G29BlqS5+htqr+9t2a501bHGKsWrUqIiI6d+681YoBAIC0W7VqVbRs2bKhy6CWlixZEuvXr4/27dtXm96+fft4++23a1yntLS0xuVLS0trXH7kyJFx7bXXbjR9991338KqAQBg27R06dKtdt60xSFGx44d46OPPormzZtHVlbWVimmNlauXBmdO3eOjz76KFq0aFHv+2fzaatth7batmivbYe22nZoq21HQ7RVkiSxatWq6NixY73sj23P8OHDq125UVZWFjvvvHPMnz9f8MVm8XuI2tJnqC19htrSZ6itFStWRJcuXaJ169ZbbZtbHGJkZ2fHTjvttNUK2VItWrTwAtpGaKtth7batmivbYe22nZoq21HfbeVD6K3XW3bto2cnJxYuHBhtekLFy6M4uLiGtcpLi6u1fIFBQVRUFCw0fSWLVt6T6FW/B6itvQZakufobb0GWorO3vrDcdtYG8AAGC7l5+fH717946JEydmplVWVsbEiROjpKSkxnVKSkqqLR8RMWHChE0uDwAAbH1bfCUGAADAtmTYsGExePDgOPDAA+Oggw6KUaNGxerVq2PIkCEREXHmmWdGp06dYuTIkRERcdFFF8Whhx4av/71r+OYY46JRx99NF599dW45557GvIwAACgUdlmQ4yCgoIYMWJEjZdrky7aatuhrbYt2mvboa22Hdpq26Gt2BKnnHJKLF68OK655pooLS2Nnj17xvjx4zODd8+fP7/aZe+HHHJIPPzww/GLX/wirrzyythtt91i3Lhxse+++27W/vRTakufobb0GWpLn6G29Blqqy76TFaSJMlW2xoAAAAAAMBWYkwMAAAAAAAglYQYAAAAAABAKgkxAAAAAACAVBJiAAAAAAAAqbRNhhijR4+Orl27RpMmTaJPnz4xY8aMhi6p0fvlL38ZWVlZ1f7tueeemfmff/55XHjhhdGmTZvYcccd4/vf/34sXLiwAStuXP72t7/FcccdFx07doysrKwYN25ctflJksQ111wTHTp0iKZNm8aAAQPi3XffrbbMsmXL4vTTT48WLVpEYWFhnHXWWfHpp5/W41E0Dl/XVj/60Y82eq0dddRR1ZbRVvVj5MiR8a1vfSuaN28eRUVFccIJJ8ScOXOqLbM5733z58+PY445Jpo1axZFRUVx6aWXxrp16+rzULZ7m9NWhx122EavrfPPP7/aMtqq7v3ud7+L/fffP1q0aBEtWrSIkpKSeO655zLzvaZIo9qemzz++OOx5557RpMmTWK//faLZ599tp4qJS1q02fuvffe6NevX7Rq1SpatWoVAwYMcP7bCG3pZyCPPvpoZGVlxQknnFC3BZI6te0zZWVlceGFF0aHDh2ioKAgdt99d7+fGpna9plRo0bFHnvsEU2bNo3OnTvHJZdcEp9//nk9VUtD+rrPrWoyefLkOOCAA6KgoCB23XXXGDNmTK33u82FGI899lgMGzYsRowYEa+99lr06NEjBg4cGIsWLWro0hq9ffbZJxYsWJD59/LLL2fmXXLJJfGXv/wlHn/88XjppZfik08+iZNOOqkBq21cVq9eHT169IjRo0fXOP/WW2+NO++8M+6+++6YPn167LDDDjFw4MBqv4BOP/30+Ne//hUTJkyIp59+Ov72t7/FueeeW1+H0Gh8XVtFRBx11FHVXmuPPPJItfnaqn689NJLceGFF8Yrr7wSEyZMiIqKijjyyCNj9erVmWW+7r1v/fr1ccwxx8TatWtj6tSp8eCDD8aYMWPimmuuaYhD2m5tTltFRJxzzjnVXlu33nprZp62qh877bRT3HzzzTFz5sx49dVX4zvf+U4cf/zx8a9//SsivKZIn9qem0ydOjUGDRoUZ511VsyaNStOOOGEOOGEE+Kf//xnPVdOQ6ltn5k8eXIMGjQoJk2aFNOmTYvOnTvHkUceGR9//HE9V05D2dLPQD744IP4+c9/Hv369aunSkmL2vaZtWvXxhFHHBEffPBBPPHEEzFnzpy49957o1OnTvVcOQ2ltn3m4YcfjiuuuCJGjBgRb731VvzhD3+Ixx57LK688sp6rpyGsDmfW33ZvHnz4phjjon+/fvH7Nmz4+KLL46zzz47nn/++drtONnGHHTQQcmFF16Yebx+/fqkY8eOyciRIxuwKkaMGJH06NGjxnllZWVJXl5e8vjjj2emvfXWW0lEJNOmTaunCqkSEclTTz2VeVxZWZkUFxcnt912W2ZaWVlZUlBQkDzyyCNJkiTJv//97yQikn/84x+ZZZ577rkkKysr+fjjj+ut9sZmw7ZKkiQZPHhwcvzxx29yHW3VcBYtWpRERPLSSy8lSbJ5733PPvtskp2dnZSWlmaW+d3vfpe0aNEiKS8vr98DaEQ2bKskSZJDDz00ueiiiza5jrZqOK1atUruu+8+rylSqbbnJieffHJyzDHHVJvWp0+f5LzzzqvTOkmPb3o+u27duqR58+bJgw8+WFclkjJb0mfWrVuXHHLIIcl99933tecPbH9q22d+97vfJd26dUvWrl1bXyWSMrXtMxdeeGHyne98p9q0YcOGJX379q3TOkmfmj632tBll12W7LPPPtWmnXLKKcnAgQNrta9t6kqMtWvXxsyZM2PAgAGZadnZ2TFgwICYNm1aA1ZGRMS7774bHTt2jG7dusXpp58e8+fPj4iImTNnRkVFRbV223PPPaNLly7aLQXmzZsXpaWl1dqnZcuW0adPn0z7TJs2LQoLC+PAAw/MLDNgwIDIzs6O6dOn13vNjd3kyZOjqKgo9thjj/jJT34SS5cuzczTVg1nxYoVERHRunXriNi8975p06bFfvvtF+3bt88sM3DgwFi5cmXmm+dsfRu2VZWHHnoo2rZtG/vuu28MHz481qxZk5mnrerf+vXr49FHH43Vq1dHSUmJ1xSpsyXnJtOmTau2fMQXfdTfxI3D1jifXbNmTVRUVGz0O4zt05b2meuuuy6KiorirLPOqo8ySZEt6TN//vOfo6SkJC688MJo37597LvvvnHTTTfF+vXr66tsGtCW9JlDDjkkZs6cmbnl1Pvvvx/PPvtsHH300fVSM9uWrfX3b+7WLKquLVmyJNavX1/txDQion379vH22283UFVERPTp0yfGjBkTe+yxRyxYsCCuvfba6NevX/zzn/+M0tLSyM/Pj8LCwmrrtG/fPkpLSxumYDKq2qCm11XVvNLS0igqKqo2Pzc3N1q3bq0N69lRRx0VJ510Uuyyyy4xd+7cuPLKK+O73/1uTJs2LXJycrRVA6msrIyLL744+vbtG/vuu29ExGa995WWltb42quax9ZXU1tFRJx22mmx8847R8eOHeONN96Iyy+/PObMmRNPPvlkRGir+vTmm29GSUlJfP7557HjjjvGU089FXvvvXfMnj3ba4pU2ZJzk031Uf2zcdga57OXX355dOzYcaMPA9g+bUmfefnll+MPf/hDzJ49ux4qJG22pM+8//778eKLL8bpp58ezz77bLz33ntxwQUXREVFRYwYMaI+yqYBbUmfOe2002LJkiXx7W9/O5IkiXXr1sX555/vdlLUaFN//65cuTI+++yzaNq06WZtZ5sKMUiv7373u5mf999//+jTp0/svPPO8ac//WmzOyPw9U499dTMz/vtt1/sv//+0b1795g8eXIcfvjhDVhZ43bhhRfGP//5z2pjAZFOm2qrL48bs99++0WHDh3i8MMPj7lz50b37t3ru8xGbY899ojZs2fHihUr4oknnojBgwfHSy+91NBlATS4m2++OR599NGYPHlyNGnSpKHLIYVWrVoVZ5xxRtx7773Rtm3bhi6HbURlZWUUFRXFPffcEzk5OdG7d+/4+OOP47bbbhNiUKPJkyfHTTfdFL/97W+jT58+8d5778VFF10U119/fVx99dUNXR7bqW3qdlJt27aNnJycWLhwYbXpCxcujOLi4gaqipoUFhbG7rvvHu+9914UFxfH2rVro6ysrNoy2i0dqtrgq15XxcXFGw3otG7duli2bJk2bGDdunWLtm3bxnvvvRcR2qohDB06NJ5++umYNGlS7LTTTpnpm/PeV1xcXONrr2oeW9em2qomffr0iYio9trSVvUjPz8/dt111+jdu3eMHDkyevToEXfccYfXFKmzJecmm+qj+mfj8E3OZ3/1q1/FzTffHC+88ELsv//+dVkmKVLbPjN37tz44IMP4rjjjovc3NzIzc2NP/7xj/HnP/85cnNzY+7cufVVOg1kS95nOnToELvvvnvk5ORkpu21115RWloaa9eurdN6aXhb0meuvvrqOOOMM+Lss8+O/fbbL0488cS46aabYuTIkVFZWVkfZbMN2dTfvy1atKjVF9+3qRAjPz8/evfuHRMnTsxMq6ysjIkTJ0ZJSUkDVsaGPv3005g7d2506NAhevfuHXl5edXabc6cOTF//nztlgK77LJLFBcXV2uflStXxvTp0zPtU1JSEmVlZTFz5szMMi+++GJUVlZmPuijYfznP/+JpUuXRocOHSJCW9WnJEli6NCh8dRTT8WLL74Yu+yyS7X5m/PeV1JSEm+++Wa14GnChAnRokWL2HvvvevnQBqBr2urmlTdguHLry1t1TAqKyujvLzca4rU2ZJzk5KSkmrLR3zRR/1N3Dhs6fnsrbfeGtdff32MHz++2rhnbP9q22f23HPPePPNN2P27NmZf9/73veif//+MXv27OjcuXN9lk8D2JL3mb59+8Z7771X7cPnd955Jzp06BD5+fl1XjMNa0v6zJo1ayI7u/pHylUh2BdjPcP/s9X+/q3VMOAp8OijjyYFBQXJmDFjkn//+9/JueeemxQWFialpaUNXVqj9rOf/SyZPHlyMm/evGTKlCnJgAEDkrZt2yaLFi1KkiRJzj///KRLly7Jiy++mLz66qtJSUlJUlJS0sBVNx6rVq1KZs2alcyaNSuJiOT2229PZs2alXz44YdJkiTJzTffnBQWFib/93//l7zxxhvJ8ccfn+yyyy7JZ599ltnGUUcdlfTq1SuZPn168vLLLye77bZbMmjQoIY6pO3WV7XVqlWrkp///OfJtGnTknnz5iV//etfkwMOOCDZbbfdks8//zyzDW1VP37yk58kLVu2TCZPnpwsWLAg82/NmjWZZb7uvW/dunXJvvvumxx55JHJ7Nmzk/Hjxyft2rVLhg8f3hCHtN36urZ67733kuuuuy559dVXk3nz5iX/93//l3Tr1i35r//6r8w2tFX9uOKKK5KXXnopmTdvXvLGG28kV1xxRZKVlZW88MILSZJ4TZE+X3ducsYZZyRXXHFFZvkpU6Ykubm5ya9+9avkrbfeSkaMGJHk5eUlb775ZkMdAvWstn3m5ptvTvLz85Mnnnii2u+wVatWNdQhUM9q22c2NHjw4OT444+vp2pJg9r2mfnz5yfNmzdPhg4dmsyZMyd5+umnk6KiouSGG25oqEOgntW2z4wYMSJp3rx58sgjjyTvv/9+8sILLyTdu3dPTj755IY6BOrR133GeMUVVyRnnHFGZvn3338/adasWXLppZcmb731VjJ69OgkJycnGT9+fK32u82FGEmSJHfddVfSpUuXJD8/PznooIOSV155paFLavROOeWUpEOHDkl+fn7SqVOn5JRTTknee++9zPzPPvssueCCC5JWrVolzZo1S0488cRkwYIFDVhx4zJp0qQkIjb6N3jw4CRJkqSysjK5+uqrk/bt2ycFBQXJ4YcfnsyZM6faNpYuXZoMGjQo2XHHHZMWLVokQ4YMcfJUB76qrdasWZMceeSRSbt27ZK8vLxk5513Ts4555yNQlxtVT9qaqeISB544IHMMpvz3vfBBx8k3/3ud5OmTZsmbdu2TX72s58lFRUV9Xw027eva6v58+cn//Vf/5W0bt06KSgoSHbdddfk0ksvTVasWFFtO9qq7v34xz9Odt555yQ/Pz9p165dcvjhh2cCjCTxmiKdvurc5NBDD838vVXlT3/6U7L77rsn+fn5yT777JM888wz9VwxDa02fWbnnXeu8XfYiBEj6r9wGkxt32e+TIjRONW2z0ydOjXp06dPUlBQkHTr1i258cYbk3Xr1tVz1TSk2vSZioqK5Je//GXSvXv3pEmTJknnzp2TCy64IFm+fHn9F069+7rPGAcPHpwceuihG63Ts2fPJD8/P+nWM/hExgAABFFJREFUrVu1z002V1aSuM4HAAAAAABIn21qTAwAAAAAAKDxEGIAAAAAAACpJMQAAAAAAABSSYgBAAAAAACkkhADAAAAAABIJSEGAAAAAACQSkIMAAAAAAAglYQYAAAAAABAKgkxAFJkzJgxUVhYWKt1kiSJc889N1q3bh1ZWVkxe/bsr13ngw8+qLbs5MmTIysrK8rKympdMwAAAADUFSEGQIqccsop8c4779RqnfHjx8eYMWPi6aefjgULFsS+++5bR9UBAAAAQP3KbegCABqLtWvXRn5+/lcu07Rp02jatGmttjt37tzo0KFDHHLIId+kPAAAAABIHVdiANSRww47LIYOHRoXX3xxtG3bNgYOHBi333577LfffrHDDjtE586d44ILLohPP/00s86Gt5P65S9/GT179oyxY8dG165do2XLlnHqqafGqlWrIiLiRz/6Ufz0pz+N+fPnR1ZWVnTt2jUivrg649vf/nYUFhZGmzZt4thjj425c+fW5+EDAAAAwDcmxACoQw8++GDk5+fHlClT4u67747s7Oy4884741//+lc8+OCD8eKLL8Zll132lduYO3dujBs3Lp5++ul4+umn46WXXoqbb745IiLuuOOOuO6662KnnXaKBQsWxD/+8Y+IiFi9enUMGzYsXn311Zg4cWJkZ2fHiSeeGJWVlXV+zAAAAACwtbidFEAd2m233eLWW2/NPN5jjz0yP3ft2jVuuOGGOP/88+O3v/3tJrdRWVkZY8aMiebNm0dExBlnnBETJ06MG2+8MVq2bBnNmzePnJycKC4uzqzz/e9/v9o27r///mjXrl38+9//NmYGAAAAANsMV2IA1KHevXtXe/zXv/41Dj/88OjUqVM0b948zjjjjFi6dGmsWbNmk9vo2rVrJsCIiOjQoUMsWrToK/f77rvvxqBBg6Jbt27RokWLzG2m5s+fv+UHAwAAAAD1TIgBUId22GGHzM8ffPBBHHvssbH//vvH//f//X8xc+bMGD16dER8Mej3puTl5VV7nJWV9bW3hTruuONi2bJlce+998b06dNj+vTpX7sfAAAAAEgbt5MCqCczZ86MysrK+PWvfx3Z2V9kyH/605+2+n6WLl0ac+bMiXvvvTf69esXEREvv/zyVt8PAAAAANQ1IQZAPdl1112joqIi7rrrrjjuuOMyg31vba1atYo2bdrEPffcEx06dIj58+fHFVdcsdX3AwAAAAB1ze2kAOpJjx494vbbb49bbrkl9t1333jooYdi5MiRW30/2dnZ8eijj8bMmTNj3333jUsuuSRuu+22rb4fAAAAAKhrWUmSJA1dBAAAAAAAwIZciQEAAAAAAKSSEAMAAAAAAEglIQYAAAAAAJBKQgwAAAAAACCVhBgAAAAAAEAqCTEAAAAAAIBUEmIAAAAAAACpJMQAAAAAAABSSYgBAAAAAACkkhADAAAAAABIJSEGAAAAAACQSv8/co2JhV971A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2" descr="data:image/png;base64,iVBORw0KGgoAAAANSUhEUgAAAggAAAGwCAYAAADMjZ3mAAAAOXRFWHRTb2Z0d2FyZQBNYXRwbG90bGliIHZlcnNpb24zLjcuMSwgaHR0cHM6Ly9tYXRwbG90bGliLm9yZy/bCgiHAAAACXBIWXMAAA9hAAAPYQGoP6dpAAATh0lEQVR4nO3dfWzVd9n48aultLABrWOhrEIZyhbUoUEQZDM/o2siujifohFRmRqXTRbBJcommY9BSExM1BjMTMTc96bokm1OMrMwwE0SxpMwxTnAjAAZA6KEtst4Gv38/jA7WXfB5GbQb9e+XgkZPefb06vXes557/Tbta6UUgIA4GXqqx4AAOh/BAIAkAgEACARCABAIhAAgEQgAACJQAAAkobzfceenp44cOBAjBw5Murq6i7kTADARVJKie7u7mhra4v6+rO/TnDegXDgwIEYP378+b47AFCh/fv3x7hx4856/XkHwsiRI2sfYNSoUed7MwBAH+rq6orx48fXnsfP5rwD4aVvK4waNUogAMDrzH87PcBJigBAIhAAgEQgAACJQAAAEoEAACQCAQBIBAIAkAgEACARCABAIhAAgEQgAACJQAAAEoEAACQCAQBIBAIAkAgEACARCABAIhAAgEQgAACJQAAAEoEAACQCAQBIBAIAkAgEACARCABAIhAAgEQgAACJQAAAEoEAACQCAQBIBAIAkAgEACARCABA0lD1APQfhw4dis7OzqrH4HWoubk5Wltbqx4DuIAEAhHxnzj47Oc+H6dOnqh6FF6HhjY2xT3/+z8iAQYQgUBERHR2dsapkyfi2JveGz3Dmqse53Wv/tjRGL7n8Tg28f9Fz/CWqse5qOqPd0Y881h0dnYKBBhABAK99Axrjp5LL696jAGjZ3iLfQKvS05SB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DS7wLh+PHjsWvXrjh+/HjVowBAJfrDc2G/C4R9+/bFzTffHPv27at6FACoRH94Lux3gQAAVE8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0nCuB544cSJOnDhRe7urq+uiDPSSvXv3XtTbpzf75rXyNQQXTn+4P51zICxdujS++93vXsxZelmyZEmffSzgtXOfhYHlnAPhzjvvjNtvv732dldXV4wfP/6iDBURsXjx4pgwYcJFu31627t3rwd4XhP3Wbhw+sNj8jkHQlNTUzQ1NV3MWXqZMGFCXH311X328YDXxn0WBhY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Ck3wVCe3t73H333dHe3l71KABQif7wXNhQ2Uc+i2HDhsXVV19d9RgAUJn+8FzY715BAACqJx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GqoegP6l/nhn1SMMCPXHjvb650DmawYGJoFAREQ0NzfH0MamiGceq3qUAWX4nserHqFPDG1siubm5qrHAC4ggUBERLS2tsY9//s/0dnpvwb5v2tubo7W1taqxwAuIIFATWtrqwd5ACLCSYoAwBkIBAAgEQgAQCIQAIBEIAAAiUAAABKBAAAkAgEASAQCAJAIBAAgEQgAQCIQAIBEIAAAiUAAABKBAAAkAgEASAQCAJAIBAAgEQgAQCIQAIBEIAAAiUAAABKBAAAkAgEASAQCAJAIBAAgEQgAQCIQAIBEIAAAiUAAABKBAAAkAgEASAQCAJA0nO87llIiIqKrq+uCDQMAXFwvPW+/9Dx+NucdCN3d3RERMX78+PO9CQCgIt3d3dHc3HzW6+vKf0uIs+jp6YkDBw7EyJEjo66u7rwHfKWurq4YP3587N+/P0aNGnXBbvf1zl7OzF4yOzkzezkze8kG+k5KKdHd3R1tbW1RX3/2Mw3O+xWE+vr6GDdu3Pm++381atSoAfkv5rWylzOzl8xOzsxezsxesoG8k1d75eAlTlIEABKBAAAk/S4Qmpqa4tvf/nY0NTVVPUq/Yi9nZi+ZnZyZvZyZvWR28h/nfZIiADBw9btXEACA6gkEACARCABAIhAAgKTfBcLPfvazuPLKK2PYsGExc+bM2LRpU9Uj9ZmlS5fGu971rhg5cmSMGTMmPvrRj8bOnTt7HXP8+PGYP39+jB49OkaMGBGf+MQn4tChQxVNXI1ly5ZFXV1dLFy4sHbZYN3Ls88+G5/97Gdj9OjRMXz48JgyZUps2bKldn0pJb71rW/FFVdcEcOHD4+Ojo7YvXt3hRNfXKdPn4677rorJk6cGMOHD483v/nN8f3vf7/X/3N+MOzk8ccfjw9/+MPR1tYWdXV18eCDD/a6/lx2cOTIkZg7d26MGjUqWlpa4ktf+lI8//zzffhZXHivtpdTp07FokWLYsqUKXHppZdGW1tbfP7zn48DBw70uo2BuJezKv3IypUrS2NjY/nlL39Z/v73v5cvf/nLpaWlpRw6dKjq0frEBz7wgbJixYqyY8eOsn379vKhD32otLe3l+eff752zC233FLGjx9f1qxZU7Zs2VLe/e53l2uvvbbCqfvWpk2bypVXXlne/va3lwULFtQuH4x7OXLkSJkwYUK56aabysaNG8szzzxTHnnkkfLPf/6zdsyyZctKc3NzefDBB8uTTz5ZbrzxxjJx4sRy7NixCie/eJYsWVJGjx5dVq1aVfbs2VPuu+++MmLEiPLjH/+4dsxg2MnDDz9cFi9eXO6///4SEeWBBx7odf257GD27NnlHe94R3niiSfKn//85zJp0qQyZ86cPv5MLqxX28vRo0dLR0dH+e1vf1uefvrpsmHDhjJjxowybdq0XrcxEPdyNv0qEGbMmFHmz59fe/v06dOlra2tLF26tMKpqnP48OESEeWxxx4rpfznC3jo0KHlvvvuqx3zj3/8o0RE2bBhQ1Vj9pnu7u5y1VVXldWrV5f3vve9tUAYrHtZtGhRec973nPW63t6esrYsWPLD3/4w9plR48eLU1NTeU3v/lNX4zY52644YbyxS9+sddlH//4x8vcuXNLKYNzJ698IjyXHTz11FMlIsrmzZtrx/zxj38sdXV15dlnn+2z2S+mM4XTK23atKlERNm7d28pZXDs5eX6zbcYTp48GVu3bo2Ojo7aZfX19dHR0REbNmyocLLqdHZ2RkTEZZddFhERW7dujVOnTvXa0eTJk6O9vX1Q7Gj+/Plxww039Pr8IwbvXh566KGYPn16fPKTn4wxY8bE1KlT4xe/+EXt+j179sTBgwd77aW5uTlmzpw5YPdy7bXXxpo1a2LXrl0REfHkk0/G+vXr44Mf/GBEDM6dvNK57GDDhg3R0tIS06dPrx3T0dER9fX1sXHjxj6fuSqdnZ1RV1cXLS0tETH49nLev6zpQvvXv/4Vp0+fjtbW1l6Xt7a2xtNPP13RVNXp6emJhQsXxnXXXRfXXHNNREQcPHgwGhsba1+sL2ltbY2DBw9WMGXfWblyZfzlL3+JzZs3p+sG616eeeaZWL58edx+++3xzW9+MzZv3hxf/epXo7GxMebNm1f73M90nxqoe7njjjuiq6srJk+eHEOGDInTp0/HkiVLYu7cuRERg3Inr3QuOzh48GCMGTOm1/UNDQ1x2WWXDZo9HT9+PBYtWhRz5syp/cKmwbaXfhMI9DZ//vzYsWNHrF+/vupRKrd///5YsGBBrF69OoYNG1b1OP1GT09PTJ8+PX7wgx9ERMTUqVNjx44d8fOf/zzmzZtX8XTV+N3vfhf33ntv/PrXv463ve1tsX379li4cGG0tbUN2p3wf3fq1Kn41Kc+FaWUWL58edXjVKbffIvh8ssvjyFDhqQzzw8dOhRjx46taKpq3HbbbbFq1apYt25dr1+pPXbs2Dh58mQcPXq01/EDfUdbt26Nw4cPxzvf+c5oaGiIhoaGeOyxx+InP/lJNDQ0RGtr66DcyxVXXBFvfetbe132lre8Jfbt2xcRUfvcB9N96utf/3rccccd8elPfzqmTJkSn/vc5+JrX/taLF26NCIG505e6Vx2MHbs2Dh8+HCv61988cU4cuTIgN/TS3Gwd+/eWL16da9f9zzY9tJvAqGxsTGmTZsWa9asqV3W09MTa9asiVmzZlU4Wd8ppcRtt90WDzzwQKxduzYmTpzY6/pp06bF0KFDe+1o586dsW/fvgG9o+uvvz7+9re/xfbt22t/pk+fHnPnzq39fTDu5brrrks/Brtr166YMGFCRERMnDgxxo4d22svXV1dsXHjxgG7lxdeeCHq63s/rA0ZMiR6enoiYnDu5JXOZQezZs2Ko0ePxtatW2vHrF27Nnp6emLmzJl9PnNfeSkOdu/eHY8++miMHj261/WDbi9VnyX5citXrixNTU3lV7/6VXnqqafKzTffXFpaWsrBgwerHq1P3HrrraW5ubn86U9/Ks8991ztzwsvvFA75pZbbint7e1l7dq1ZcuWLWXWrFll1qxZFU5djZf/FEMpg3MvmzZtKg0NDWXJkiVl9+7d5d577y2XXHJJueeee2rHLFu2rLS0tJTf//735a9//Wv5yEc+MuB+pO/l5s2bV974xjfWfszx/vvvL5dffnn5xje+UTtmMOyku7u7bNu2rWzbtq1ERPnRj35Utm3bVjsb/1x2MHv27DJ16tSycePGsn79+nLVVVe97n+c79X2cvLkyXLjjTeWcePGle3bt/d6DD5x4kTtNgbiXs6mXwVCKaX89Kc/Le3t7aWxsbHMmDGjPPHEE1WP1Gci4ox/VqxYUTvm2LFj5Stf+Up5wxveUC655JLysY99rDz33HPVDV2RVwbCYN3LH/7wh3LNNdeUpqamMnny5HL33Xf3ur6np6fcddddpbW1tTQ1NZXrr7++7Ny5s6JpL76urq6yYMGC0t7eXoYNG1be9KY3lcWLF/d6gB8MO1m3bt0ZH0vmzZtXSjm3Hfz73/8uc+bMKSNGjCijRo0qX/jCF0p3d3cFn82F82p72bNnz1kfg9etW1e7jYG4l7Px654BgKTfnIMAAPQfAgEASAQCAJAIBAAgEQgAQCIQAIBEIAAAiUAAABKBAAAkAgGouemmm6Kuri7q6uqisbExJk2aFN/73vfixRdfrHo0oI81VD0A0L/Mnj07VqxYESdOnIiHH3445s+fH0OHDo0777yz6tGAPuQVBKCXpqamGDt2bEyYMCFuvfXW6OjoiIceeqjqsYA+JhCAVzV8+PA4efJk1WMAfUwgAGdUSolHH300HnnkkXj/+99f9ThAH3MOAtDLqlWrYsSIEXHq1Kno6emJz3zmM/Gd73yn6rGAPiYQgF7e9773xfLly6OxsTHa2tqiocHDBAxG7vlAL5deemlMmjSp6jGAijkHAQBIBAIAkNSVUkrVQwAA/YtXEACARCAAAIlAAAASgQAAJAIBAEgEAgCQCAQAIBEIAEAiEACARCAAAIlAAACS/w+6LKOKm6lNrgAAAABJRU5ErkJggg=="/>
          <p:cNvSpPr>
            <a:spLocks noChangeAspect="1" noChangeArrowheads="1"/>
          </p:cNvSpPr>
          <p:nvPr/>
        </p:nvSpPr>
        <p:spPr bwMode="auto">
          <a:xfrm>
            <a:off x="460374" y="160337"/>
            <a:ext cx="4088179" cy="40881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2"/>
          <a:stretch>
            <a:fillRect/>
          </a:stretch>
        </p:blipFill>
        <p:spPr>
          <a:xfrm>
            <a:off x="155575" y="529669"/>
            <a:ext cx="3097626" cy="2237002"/>
          </a:xfrm>
          <a:prstGeom prst="rect">
            <a:avLst/>
          </a:prstGeom>
        </p:spPr>
      </p:pic>
      <p:sp>
        <p:nvSpPr>
          <p:cNvPr id="13" name="AutoShape 18" descr="data:image/png;base64,iVBORw0KGgoAAAANSUhEUgAAAggAAAGwCAYAAADMjZ3mAAAAOXRFWHRTb2Z0d2FyZQBNYXRwbG90bGliIHZlcnNpb24zLjcuMSwgaHR0cHM6Ly9tYXRwbG90bGliLm9yZy/bCgiHAAAACXBIWXMAAA9hAAAPYQGoP6dpAAARQElEQVR4nO3df2zddbnA8Wdd19Nx2VrdwhljbTeMZCqQIBMcmEvilqCSKGpMTAZ3aCJBi26SKChBYszcovEPNSpBI0ZBFzEqusQYUtwMCTI2M3T+2DBb2MJoF2LWU8J+kJ3P/edyYn2Y2y1tv2fr65U0W8/59vRZn/ac906/TWeVUkoAAPyLjqoHAADaj0AAABKBAAAkAgEASAQCAJAIBAAgEQgAQNI50TdsNptx6NChmDdvXsyaNWsyZwIApkgpJcbGxmLx4sXR0XHq5wkmHAiHDh2Kvr6+ib45AFChgwcPxpIlS055/YQDYd68ea13MH/+/IneDAAwjRqNRvT19bUex09lwoHwyrcV5s+fLxAA4CxzutMDnKQIACQCAQBIBAIAkAgEACARCABAIhAAgEQgAACJQAAAEoEAACQCAQBIBAIAkAgEACARCABAIhAAgEQgAACJQAAAEoEAACQCAQBIBAIAkAgEACARCABAIhAAgEQgAACJQAAAEoEAACQCAQBIBAIAkAgEACARCABAIhAAgEQgAACJQAAAEoEAACSdVQ/A2WFkZCRGR0erHoOzRE9PT9Tr9arHAF4DgcBpjYyMxE03/0+8fOJ41aNwlpjTVYsHf/RDkQBnMYHAaY2OjsbLJ47H0Yuvi2Z3T9XjTKqOo0di7v7fx9Fl/x3Nub1Vj3NO6Dg2GrFvW4yOjgoEOIsJBM5Ys7snmv+1sOoxpkRzbu85+28DmAg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abtAOHbsWOzduzeOHTtW9SgAUIl2eCxsu0A4cOBA3HrrrXHgwIGqRwGASrTDY2HbBQIAUD2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SeeZHnj8+PE4fvx46/VGozElA73i2WefndLb58zZBRPh8wYmrh2+fs44EDZu3Bhf/OIXp3KWcTZs2DBt7wuYfL6G4ex2xoHwuc99Lu64447W641GI/r6+qZkqIiIu+++OwYGBqbs9jlzzz77rDt7/t98DcPEtcP97hkHQq1Wi1qtNpWzjDMwMBCXXHLJtL0/YHL5Goazm5MUAY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NJ2gdDf3x/3339/9Pf3Vz0KAFSiHR4LOyt7z6fQ3d0dl1xySdVjAEBl2uGxsO2eQQAAqic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DqrHoCzR8ex0apHmHQdR4+M+5PX7lz8PIGZSCBwWj09PTGnqxaxb1vVo0yZuft/X/UI55Q5XbXo6empegzgNRAInFa9Xo8Hf/TDGB31P0POTE9PT9Tr9arHAF4DgcAZqdfr7vABZhAnKQIAiUAAABKBAAAkAgEASAQCAJAIBAAgEQgAQCIQAIBEIAAAiUAAABKBAAAkAgEASAQCAJAIBAAgEQgAQCIQAIBEIAAAiUAAABKBAAAkAgEASAQCAJAIBAAgEQgAQCIQAIBEIAAAiUAAABKBAAAkAgEASAQCAJAIBAAgEQgAQCIQAIBEIAAASedE37CUEhERjUZj0oYBAKbWK4/brzyOn8qEA2FsbCwiIvr6+iZ6EwBARcbGxqKnp+eU188qp0uIU2g2m3Ho0KGYN29ezJo1a8ID/rtGoxF9fX1x8ODBmD9//qTdLhNnJ+3FPtqLfbQX+zi9UkqMjY3F4sWLo6Pj1GcaTPgZhI6OjliyZMlE3/y05s+fb7ltxk7ai320F/toL/bxn/2nZw5e4SRFACARCABA0naBUKvV4t57741arVb1KPwfO2kv9tFe7KO92MfkmfBJigDAuavtnkEAAKonEACARCAAAIlAAACStguEb33rW7F06dLo7u6Oq6++OrZv3171SDPCxo0b421ve1vMmzcvLrjggrjxxhtjz5494445duxYDA4OxoIFC+L888+PD37wgzEyMlLRxDPLpk2bYtasWbF+/frWZfYxvZ577rm46aabYsGCBTF37ty47LLLYseOHa3rSynxhS98IS688MKYO3durF69Op555pkKJz53nTx5Mu65555YtmxZzJ07N97whjfEl770pXG/W8A+JkFpI5s3by5dXV3l+9//fvnLX/5SPvaxj5Xe3t4yMjJS9WjnvOuvv7488MADZffu3WXXrl3lPe95T+nv7y8vvvhi65jbbrut9PX1laGhobJjx47y9re/vVxzzTUVTj0zbN++vSxdurRcfvnlZd26da3L7WP6/POf/ywDAwPllltuKU8++WTZt29f+e1vf1v+8Y9/tI7ZtGlT6enpKb/85S/L008/Xd773veWZcuWlaNHj1Y4+blpw4YNZcGCBWXLli1l//795eGHHy7nn39++frXv946xj5eu7YKhKuuuqoMDg62Xj958mRZvHhx2bhxY4VTzUyHDx8uEVG2bdtWSinlyJEjZc6cOeXhhx9uHfO3v/2tRER54oknqhrznDc2Nlbe+MY3lkcffbRcd911rUCwj+l15513lne84x2nvL7ZbJZFixaVr371q63Ljhw5Umq1WvnJT34yHSPOKDfccEP56Ec/Ou6yD3zgA2XNmjWlFPuYLG3zLYYTJ07Ezp07Y/Xq1a3LOjo6YvXq1fHEE09UONnMNDo6GhERr3/96yMiYufOnfHyyy+P28/y5cujv7/ffqbQ4OBg3HDDDeM+7hH2Md1+9atfxYoVK+JDH/pQXHDBBXHFFVfEd7/73db1+/fvj+Hh4XH76Onpiauvvto+psA111wTQ0NDsXfv3oiIePrpp+Pxxx+Pd7/73RFhH5Nlwr+sabK98MILcfLkyajX6+Mur9fr8fe//72iqWamZrMZ69evj2uvvTYuvfTSiIgYHh6Orq6u6O3tHXdsvV6P4eHhCqY8923evDn++Mc/xlNPPZWus4/ptW/fvvjOd74Td9xxR3z+85+Pp556Kj71qU9FV1dXrF27tvUxf7X7L/uYfHfddVc0Go1Yvnx5zJ49O06ePBkbNmyINWvWRETYxyRpm0CgfQwODsbu3bvj8ccfr3qUGevgwYOxbt26ePTRR6O7u7vqcWa8ZrMZK1asiC9/+csREXHFFVfE7t2747777ou1a9dWPN3M89Of/jQeeuih+PGPfxxvectbYteuXbF+/fpYvHixfUyitvkWw8KFC2P27NnpLOyRkZFYtGhRRVPNPLfffnts2bIlfve73437dd6LFi2KEydOxJEjR8Ydbz9TY+fOnXH48OF461vfGp2dndHZ2Rnbtm2Lb3zjG9HZ2Rn1et0+ptGFF14Yb37zm8dd9qY3vSkOHDgQEdH6mLv/mh6f+cxn4q677ooPf/jDcdlll8XNN98cn/70p2Pjxo0RYR+TpW0CoaurK6688soYGhpqXdZsNmNoaChWrlxZ4WQzQyklbr/99vjFL34Rjz32WCxbtmzc9VdeeWXMmTNn3H727NkTBw4csJ8psGrVqvjzn/8cu3btar2sWLEi1qxZ0/q7fUyfa6+9Nv3Y7969e2NgYCAiIpYtWxaLFi0at49GoxFPPvmkfUyBl156KTo6xj98zZ49O5rNZkTYx6Sp+izJf7V58+ZSq9XKD37wg/LXv/613HrrraW3t7cMDw9XPdo57+Mf/3jp6ekpW7duLc8//3zr5aWXXmodc9ttt5X+/v7y2GOPlR07dpSVK1eWlStXVjj1zPKvP8VQin1Mp+3bt5fOzs6yYcOG8swzz5SHHnqonHfeeeXBBx9sHbNp06bS29tbHnnkkfKnP/2pvO997/NjdVNk7dq15aKLLmr9mOPPf/7zsnDhwvLZz362dYx9vHZtFQillPLNb36z9Pf3l66urnLVVVeVP/zhD1WPNCNExKu+PPDAA61jjh49Wj7xiU+U173udeW8884r73//+8vzzz9f3dAzzL8Hgn1Mr1//+tfl0ksvLbVarSxfvrzcf//9465vNpvlnnvuKfV6vdRqtbJq1aqyZ8+eiqY9tzUajbJu3brS399furu7y8UXX1zuvvvucvz48dYx9vHa+XXPAEDSNucgAADtQyAAAIlAAAASgQAAJAIBAEgEAgCQCAQAIBEIAEAiEACARCAALbfcckvceOON4y772c9+Ft3d3fG1r32tmqGASnRWPQDQvr73ve/F4OBg3HffffGRj3yk6nGAaeQZBOBVfeUrX4lPfvKTsXnzZnEAM5BnEIDkzjvvjG9/+9uxZcuWWLVqVdXjABUQCMA4v/nNb+KRRx6JoaGheOc731n1OEBFfIsBGOfyyy+PpUuXxr333hsvvvhi1eMAFREIwDgXXXRRbN26NZ577rl417veFWNjY1WPBFRAIADJwMBAbNu2LYaHh0UCzFACAXhVfX19sXXr1jh8+HBcf/310Wg0qh4JmEYCATilJUuWxNatW+OFF14QCTDDzCqllKqHAADai2cQAIBEIAAAiUAAABKBAAAkAgEASAQCAJAIBAAgEQgAQCIQAIBEIAAAiUAAAJL/Bdk33ob0+sTpAAAAAElFTkSuQmCC"/>
          <p:cNvSpPr>
            <a:spLocks noChangeAspect="1" noChangeArrowheads="1"/>
          </p:cNvSpPr>
          <p:nvPr/>
        </p:nvSpPr>
        <p:spPr bwMode="auto">
          <a:xfrm>
            <a:off x="460374" y="160337"/>
            <a:ext cx="4240577" cy="4240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20" descr="data:image/png;base64,iVBORw0KGgoAAAANSUhEUgAAAggAAAGwCAYAAADMjZ3mAAAAOXRFWHRTb2Z0d2FyZQBNYXRwbG90bGliIHZlcnNpb24zLjcuMSwgaHR0cHM6Ly9tYXRwbG90bGliLm9yZy/bCgiHAAAACXBIWXMAAA9hAAAPYQGoP6dpAAARQElEQVR4nO3df2zddbnA8Wdd19Nx2VrdwhljbTeMZCqQIBMcmEvilqCSKGpMTAZ3aCJBi26SKChBYszcovEPNSpBI0ZBFzEqusQYUtwMCTI2M3T+2DBb2MJoF2LWU8J+kJ3P/edyYn2Y2y1tv2fr65U0W8/59vRZn/ac906/TWeVUkoAAPyLjqoHAADaj0AAABKBAAAkAgEASAQCAJAIBAAgEQgAQNI50TdsNptx6NChmDdvXsyaNWsyZwIApkgpJcbGxmLx4sXR0XHq5wkmHAiHDh2Kvr6+ib45AFChgwcPxpIlS055/YQDYd68ea13MH/+/IneDAAwjRqNRvT19bUex09lwoHwyrcV5s+fLxAA4CxzutMDnKQIACQCAQBIBAIAkAgEACARCABAIhAAgEQgAACJQAAAEoEAACQCAQBIBAIAkAgEACARCABAIhAAgEQgAACJQAAAEoEAACQCAQBIBAIAkAgEACARCABAIhAAgEQgAACJQAAAEoEAACQCAQBIBAIAkAgEACARCABAIhAAgEQgAACJQAAAEoEAACSdVQ/A2WFkZCRGR0erHoOzRE9PT9Tr9arHAF4DgcBpjYyMxE03/0+8fOJ41aNwlpjTVYsHf/RDkQBnMYHAaY2OjsbLJ47H0Yuvi2Z3T9XjTKqOo0di7v7fx9Fl/x3Nub1Vj3NO6Dg2GrFvW4yOjgoEOIsJBM5Ys7snmv+1sOoxpkRzbu85+28DmAg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abtAOHbsWOzduzeOHTtW9SgAUIl2eCxsu0A4cOBA3HrrrXHgwIGqRwGASrTDY2HbBQIAUD2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SeeZHnj8+PE4fvx46/VGozElA73i2WefndLb58zZBRPh8wYmrh2+fs44EDZu3Bhf/OIXp3KWcTZs2DBt7wuYfL6G4ex2xoHwuc99Lu64447W641GI/r6+qZkqIiIu+++OwYGBqbs9jlzzz77rDt7/t98DcPEtcP97hkHQq1Wi1qtNpWzjDMwMBCXXHLJtL0/YHL5Goazm5MUAY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NJ2gdDf3x/3339/9Pf3Vz0KAFSiHR4LOyt7z6fQ3d0dl1xySdVjAEBl2uGxsO2eQQAAqic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DqrHoCzR8ex0apHmHQdR4+M+5PX7lz8PIGZSCBwWj09PTGnqxaxb1vVo0yZuft/X/UI55Q5XbXo6empegzgNRAInFa9Xo8Hf/TDGB31P0POTE9PT9Tr9arHAF4DgcAZqdfr7vABZhAnKQIAiUAAABKBAAAkAgEASAQCAJAIBAAgEQgAQCIQAIBEIAAAiUAAABKBAAAkAgEASAQCAJAIBAAgEQgAQCIQAIBEIAAAiUAAABKBAAAkAgEASAQCAJAIBAAgEQgAQCIQAIBEIAAAiUAAABKBAAAkAgEASAQCAJAIBAAgEQgAQCIQAIBEIAAASedE37CUEhERjUZj0oYBAKbWK4/brzyOn8qEA2FsbCwiIvr6+iZ6EwBARcbGxqKnp+eU188qp0uIU2g2m3Ho0KGYN29ezJo1a8ID/rtGoxF9fX1x8ODBmD9//qTdLhNnJ+3FPtqLfbQX+zi9UkqMjY3F4sWLo6Pj1GcaTPgZhI6OjliyZMlE3/y05s+fb7ltxk7ai320F/toL/bxn/2nZw5e4SRFACARCABA0naBUKvV4t57741arVb1KPwfO2kv9tFe7KO92MfkmfBJigDAuavtnkEAAKonEACARCAAAIlAAACStguEb33rW7F06dLo7u6Oq6++OrZv3171SDPCxo0b421ve1vMmzcvLrjggrjxxhtjz5494445duxYDA4OxoIFC+L888+PD37wgzEyMlLRxDPLpk2bYtasWbF+/frWZfYxvZ577rm46aabYsGCBTF37ty47LLLYseOHa3rSynxhS98IS688MKYO3durF69Op555pkKJz53nTx5Mu65555YtmxZzJ07N97whjfEl770pXG/W8A+JkFpI5s3by5dXV3l+9//fvnLX/5SPvaxj5Xe3t4yMjJS9WjnvOuvv7488MADZffu3WXXrl3lPe95T+nv7y8vvvhi65jbbrut9PX1laGhobJjx47y9re/vVxzzTUVTj0zbN++vSxdurRcfvnlZd26da3L7WP6/POf/ywDAwPllltuKU8++WTZt29f+e1vf1v+8Y9/tI7ZtGlT6enpKb/85S/L008/Xd773veWZcuWlaNHj1Y4+blpw4YNZcGCBWXLli1l//795eGHHy7nn39++frXv946xj5eu7YKhKuuuqoMDg62Xj958mRZvHhx2bhxY4VTzUyHDx8uEVG2bdtWSinlyJEjZc6cOeXhhx9uHfO3v/2tRER54oknqhrznDc2Nlbe+MY3lkcffbRcd911rUCwj+l15513lne84x2nvL7ZbJZFixaVr371q63Ljhw5Umq1WvnJT34yHSPOKDfccEP56Ec/Ou6yD3zgA2XNmjWlFPuYLG3zLYYTJ07Ezp07Y/Xq1a3LOjo6YvXq1fHEE09UONnMNDo6GhERr3/96yMiYufOnfHyyy+P28/y5cujv7/ffqbQ4OBg3HDDDeM+7hH2Md1+9atfxYoVK+JDH/pQXHDBBXHFFVfEd7/73db1+/fvj+Hh4XH76Onpiauvvto+psA111wTQ0NDsXfv3oiIePrpp+Pxxx+Pd7/73RFhH5Nlwr+sabK98MILcfLkyajX6+Mur9fr8fe//72iqWamZrMZ69evj2uvvTYuvfTSiIgYHh6Orq6u6O3tHXdsvV6P4eHhCqY8923evDn++Mc/xlNPPZWus4/ptW/fvvjOd74Td9xxR3z+85+Pp556Kj71qU9FV1dXrF27tvUxf7X7L/uYfHfddVc0Go1Yvnx5zJ49O06ePBkbNmyINWvWRETYxyRpm0CgfQwODsbu3bvj8ccfr3qUGevgwYOxbt26ePTRR6O7u7vqcWa8ZrMZK1asiC9/+csREXHFFVfE7t2747777ou1a9dWPN3M89Of/jQeeuih+PGPfxxvectbYteuXbF+/fpYvHixfUyitvkWw8KFC2P27NnpLOyRkZFYtGhRRVPNPLfffnts2bIlfve73437dd6LFi2KEydOxJEjR8Ydbz9TY+fOnXH48OF461vfGp2dndHZ2Rnbtm2Lb3zjG9HZ2Rn1et0+ptGFF14Yb37zm8dd9qY3vSkOHDgQEdH6mLv/mh6f+cxn4q677ooPf/jDcdlll8XNN98cn/70p2Pjxo0RYR+TpW0CoaurK6688soYGhpqXdZsNmNoaChWrlxZ4WQzQyklbr/99vjFL34Rjz32WCxbtmzc9VdeeWXMmTNn3H727NkTBw4csJ8psGrVqvjzn/8cu3btar2sWLEi1qxZ0/q7fUyfa6+9Nv3Y7969e2NgYCAiIpYtWxaLFi0at49GoxFPPvmkfUyBl156KTo6xj98zZ49O5rNZkTYx6Sp+izJf7V58+ZSq9XKD37wg/LXv/613HrrraW3t7cMDw9XPdo57+Mf/3jp6ekpW7duLc8//3zr5aWXXmodc9ttt5X+/v7y2GOPlR07dpSVK1eWlStXVjj1zPKvP8VQin1Mp+3bt5fOzs6yYcOG8swzz5SHHnqonHfeeeXBBx9sHbNp06bS29tbHnnkkfKnP/2pvO997/NjdVNk7dq15aKLLmr9mOPPf/7zsnDhwvLZz362dYx9vHZtFQillPLNb36z9Pf3l66urnLVVVeVP/zhD1WPNCNExKu+PPDAA61jjh49Wj7xiU+U173udeW8884r73//+8vzzz9f3dAzzL8Hgn1Mr1//+tfl0ksvLbVarSxfvrzcf//9465vNpvlnnvuKfV6vdRqtbJq1aqyZ8+eiqY9tzUajbJu3brS399furu7y8UXX1zuvvvucvz48dYx9vHa+XXPAEDSNucgAADtQyAAAIlAAAASgQAAJAIBAEgEAgCQCAQAIBEIAEAiEACARCAALbfcckvceOON4y772c9+Ft3d3fG1r32tmqGASnRWPQDQvr73ve/F4OBg3HffffGRj3yk6nGAaeQZBOBVfeUrX4lPfvKTsXnzZnEAM5BnEIDkzjvvjG9/+9uxZcuWWLVqVdXjABUQCMA4v/nNb+KRRx6JoaGheOc731n1OEBFfIsBGOfyyy+PpUuXxr333hsvvvhi1eMAFREIwDgXXXRRbN26NZ577rl417veFWNjY1WPBFRAIADJwMBAbNu2LYaHh0UCzFACAXhVfX19sXXr1jh8+HBcf/310Wg0qh4JmEYCATilJUuWxNatW+OFF14QCTDDzCqllKqHAADai2cQAIBEIAAAiUAAABKBAAAkAgEASAQCAJAIBAAgEQgAQCIQAIBEIAAAiUAAAJL/Bdk33ob0+sTpAAAAAElFTkSuQmCC"/>
          <p:cNvSpPr>
            <a:spLocks noChangeAspect="1" noChangeArrowheads="1"/>
          </p:cNvSpPr>
          <p:nvPr/>
        </p:nvSpPr>
        <p:spPr bwMode="auto">
          <a:xfrm>
            <a:off x="460375" y="160337"/>
            <a:ext cx="4088178" cy="40881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p:cNvPicPr>
            <a:picLocks noChangeAspect="1"/>
          </p:cNvPicPr>
          <p:nvPr/>
        </p:nvPicPr>
        <p:blipFill>
          <a:blip r:embed="rId3"/>
          <a:stretch>
            <a:fillRect/>
          </a:stretch>
        </p:blipFill>
        <p:spPr>
          <a:xfrm>
            <a:off x="3308951" y="330597"/>
            <a:ext cx="4087355" cy="2577324"/>
          </a:xfrm>
          <a:prstGeom prst="rect">
            <a:avLst/>
          </a:prstGeom>
        </p:spPr>
      </p:pic>
      <p:sp>
        <p:nvSpPr>
          <p:cNvPr id="16" name="AutoShape 22" descr="data:image/png;base64,iVBORw0KGgoAAAANSUhEUgAAAggAAAGwCAYAAADMjZ3mAAAAOXRFWHRTb2Z0d2FyZQBNYXRwbG90bGliIHZlcnNpb24zLjcuMSwgaHR0cHM6Ly9tYXRwbG90bGliLm9yZy/bCgiHAAAACXBIWXMAAA9hAAAPYQGoP6dpAAAWGklEQVR4nO3dfZDVdb3A8c+CsKLsLoK4SsKCEioJqNQkU4pmIjSZpv9kXRNzpAxUMMshMyNs0B6m0aZpxprUe6+Ko4VmjmljsKVgUxoSxUDsRbHhwYFkeZIn93v/6Hqu20cENpeDy+s1s+PuOb9zfp/z3R973pzzw60ppZQAAHiTbtUeAAA48AgEACARCABAIhAAgEQgAACJQAAAEoEAACSHdPSGbW1tsWrVqqirq4uampp3ciYAoJOUUmLTpk0xYMCA6NZt968TdDgQVq1aFQMHDuzozQGAKnr55Zfj2GOP3e31HQ6Eurq6yg7q6+s7ejcAwH60cePGGDhwYOV5fHc6HAhvvK1QX18vEADgXWZPpwc4SREASAQCAJAIBAAgEQgAQCIQAIBEIAAAiUAAABKBAAAkAgEASAQCAJAIBAAgEQgAQCIQAIBEIAAAiUAAABKBAAAkAgEASAQCAJAIBAAgEQgAQCIQAIBEIAAAiUAAABKBAAAkAgEASAQCAJAIBAAgEQgAQCIQAIBEIAAAiUAAABKBAAAkAgEASA6p9gDwbrR27dpobW2t9hj8GxoaGqKxsbHaY8ABSyDAPlq7dm38x6WfjZ07tld7FP4NPXrWxn//13+KBNgNgQD7qLW1NXbu2B6vHTc22g5tqPY477hur22IXit+G68NOTPaevWp9jidotu21oj/aY7W1laBALshEKCD2g5tiLbDj6z2GJ2mrVefLv34gLfnJEU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dcIGzbti2WLVsW27Ztq/YoAFAVB8Jz4QEXCCtXroxJkybFypUrqz0KAFTFgfBceMAFAgBQfQ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CSQ/Z2w+3bt8f27dsrX2/cuLFTBnrDSy+91Kn3Dx3l2Ow6fC85UB0Ix+ZeB8KsWbNixowZnTlLO9/61rf2276Ag5OfM7B7ex0I06dPj+uuu67y9caNG2PgwIGdMlRExI033hhNTU2ddv/QUS+99JInli7CzxkOVAfCz5m9DoTa2tqora3tzFnaaWpqimHDhu23/QEHHz9nYPecpAg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CSAy4QBg0aFHfeeWcMGjSo2qMAQFUcCM+Fh1Rtz7tx6KGHxrBhw6o9BgBUzYHwXHjAvYIAAFSf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5pNoDwLtVt22t1R6hU3R7bUO7/3ZFXfV7B+8kgQD7qKGhIXr0rI34n+Zqj9Kpeq34bbVH6FQ9etZGQ0NDtceAA5ZAgH3U2NgY//1f/xmtrf4W+m7W0NAQjY2N1R4DDlgCATqgsbHRkwvQpTlJEQBIBAIAkAgEACARCABAIhAAgEQgAACJQAAAEoEAACQCAQBIBAIAkAgEACARCABAIhAAgEQgAACJQAAAEoEAACQCAQBIBAIAkAgEACARCABAIhAAgEQgAACJQAAAEoEAACQCAQBIBAIAkAgEACARCABAIhAAgEQgAACJQAAAEoEAACQCAQBIDunoDUspERGxcePGd2wYAKBzvfG8/cbz+O50OBA2bdoUEREDBw7s6F0AAFWyadOmaGho2O31NWVPCbEbbW1tsWrVqqirq4uampoOD7i/bdy4MQYOHBgvv/xy1NfXV3ucg4q1ry7rXz3WvnqsfVZKiU2bNsWAAQOiW7fdn2nQ4VcQunXrFscee2xHb1519fX1DpYqsfbVZf2rx9pXj7Vv7+1eOXiDkxQBgEQgAADJQRcItbW1cfPNN0dtbW21RznoWPvqsv7VY+2rx9p3XIdPUgQAuq6D7hUEAGDPBAIAkAgEACARCABA0mUD4be//W2cf/75MWDAgKipqYmHH3643fUTJ06Mmpqadh/jx4+vzrBdzKxZs+IDH/hA1NXVxVFHHRUXXnhhLF26tN0227Zti8mTJ0e/fv2id+/ecfHFF8fatWurNHHXsTdrf9ZZZ6Vj/wtf+EKVJu46fvSjH8XIkSMr/0OeMWPGxOOPP1653jHfefa09o75jumygbBly5YYNWpU/PCHP9ztNuPHj4/Vq1dXPu6///79OGHX1dzcHJMnT45nn302fv3rX8fOnTtj3LhxsWXLlso206ZNi0cffTQefPDBaG5ujlWrVsVFF11Uxam7hr1Z+4iIK6+8st2x/+1vf7tKE3cdxx57bNx6663x3HPPxR//+Mf4yEc+EhdccEH85S9/iQjHfGfa09pHOOY7pBwEIqLMmTOn3WWXXXZZueCCC6oyz8HmlVdeKRFRmpubSymlbNiwofTo0aM8+OCDlW2WLFlSIqIsWLCgWmN2Sf+69qWUMnbs2HLttddWb6iDyBFHHFF+8pOfOOar4I21L8Ux31Fd9hWEvTFv3rw46qij4oQTToirrroq1q9fX+2RuqTW1taIiOjbt29ERDz33HOxc+fO+OhHP1rZ5sQTT4xBgwbFggULqjJjV/Wva/+Ge++9N4488sg4+eSTY/r06bF169ZqjNdlvf766zF79uzYsmVLjBkzxjG/H/3r2r/BMb/vOvzLmt7txo8fHxdddFEMGTIkWlpa4qtf/WpMmDAhFixYEN27d6/2eF1GW1tbTJ06NT70oQ/FySefHBERa9asiZ49e0afPn3abdvY2Bhr1qypwpRd01utfUTEpz/96WhqaooBAwbEokWL4oYbboilS5fGz3/+8ypO2zX8+c9/jjFjxsS2bduid+/eMWfOnBg+fHgsXLjQMd/Jdrf2EY75jjpoA+FTn/pU5fMRI0bEyJEj4/jjj4958+bFOeecU8XJupbJkyfH4sWL4+mnn672KAed3a39pEmTKp+PGDEijjnmmDjnnHOipaUljj/++P09ZpdywgknxMKFC6O1tTUeeuihuOyyy6K5ubnaYx0Udrf2w4cPd8x30EH9FsObHXfccXHkkUfG8uXLqz1KlzFlypT45S9/GXPnzm33q8GPPvro2LFjR2zYsKHd9mvXro2jjz56P0/ZNe1u7d/KBz/4wYgIx/47oGfPnjF06NAYPXp0zJo1K0aNGhW33367Y34/2N3avxXH/N4RCP/n73//e6xfvz6OOeaYao/yrldKiSlTpsScOXPiN7/5TQwZMqTd9aNHj44ePXrEU089Vbls6dKlsXLlynbvGbLv9rT2b2XhwoUREY79TtDW1hbbt293zFfBG2v/Vhzze6fLvsWwefPmdnW4YsWKWLhwYfTt2zf69u0bM2bMiIsvvjiOPvroaGlpia985SsxdOjQOO+886o4ddcwefLkuO++++KRRx6Jurq6ynusDQ0N0atXr2hoaIgrrrgirrvuuujbt2/U19fH1VdfHWPGjInTTz+9ytO/u+1p7VtaWuK+++6Lj33sY9GvX79YtGhRTJs2Lc4888wYOXJklad/d5s+fXpMmDAhBg0aFJs2bYr77rsv5s2bF0888YRjvpO93do75v8N1f5nFJ1l7ty5JSLSx2WXXVa2bt1axo0bV/r371969OhRmpqaypVXXlnWrFlT7bG7hLda94god911V2Wb1157rXzxi18sRxxxRDnssMPKJz/5ybJ69erqDd1F7GntV65cWc4888zSt2/fUltbW4YOHVq+/OUvl9bW1uoO3gV87nOfK01NTaVnz56lf//+5ZxzzilPPvlk5XrHfOd5u7V3zHecX/cMACTOQQAAEoEAACQCAQBIBAIAkAgEACARCABAIhAAgEQgAACJQAAAEoEA+9FZZ50VU6dOrfYYne4b3/hGnHLKKdUeA/g3CARgr+3YsWO/7q+UErt27dqv+wT+SSDAfjJx4sRobm6O22+/PWpqaqKmpiZefPHFWLx4cUyYMCF69+4djY2Ncemll8a6desqtzvrrLPi6quvjqlTp8YRRxwRjY2N8eMf/zi2bNkSl19+edTV1cXQoUPj8ccfr9xm3rx5UVNTE4899liMHDkyDj300Dj99NNj8eLF7WZ6+umn44wzzohevXrFwIED45prroktW7ZUrh88eHDMnDkzPvvZz0Z9fX1MmjQpIiJuuOGGGDZsWBx22GFx3HHHxU033RQ7d+6MiIi77747ZsyYES+88ELlcd59993x4osvRk1NTeVX7UZEbNiwIWpqamLevHnt5n788cdj9OjRUVtbG08//XS0tbXFrFmzYsiQIdGrV68YNWpUPPTQQ+/0twh4syr/sig4aGzYsKGMGTOmXHnllWX16tVl9erVZd26daV///5l+vTpZcmSJeX5558v5557bjn77LMrtxs7dmypq6srM2fOLMuWLSszZ84s3bt3LxMmTCh33nlnWbZsWbnqqqtKv379ypYtW0op///bTE866aTy5JNPlkWLFpWPf/zjZfDgwWXHjh2llFKWL19eDj/88PL973+/LFu2rDzzzDPl1FNPLRMnTqzsu6mpqdTX15fvfve7Zfny5WX58uWllFJmzpxZnnnmmbJixYryi1/8ojQ2NpbbbrutlFLK1q1by5e+9KXyvve9r/I4t27dWlasWFEiovzpT3+q3P+rr75aIqLMnTu33dwjR44sTz75ZFm+fHlZv359ueWWW8qJJ55YfvWrX5WWlpZy1113ldra2jJv3rzO/JbBQU0gwH40duzYcu2111a+njlzZhk3bly7bV5++eUSEWXp0qWV23z4wx+uXL9r165y+OGHl0svvbRy2erVq0tElAULFpRS/v+Jdvbs2ZVt1q9fX3r16lUeeOCBUkopV1xxRZk0aVK7ff/ud78r3bp1K6+99lop5Z+BcOGFF+7xcX3nO98po0ePrnx98803l1GjRrXbZl8C4eGHH65ss23btnLYYYeV+fPnt7u/K664olxyySV7nA3omEOq9coFEPHCCy/E3Llzo3fv3um6lpaWGDZsWEREjBw5snJ59+7do1+/fjFixIjKZY2NjRER8corr7S7jzFjxlQ+79u3b5xwwgmxZMmSyr4XLVoU9957b2WbUkq0tbXFihUr4qSTToqIiPe///1ptgceeCDuuOOOaGlpic2bN8euXbuivr5+nx//7rx5n8uXL4+tW7fGueee226bHTt2xKmnnvqO7RNoTyBAFW3evDnOP//8uO2229J1xxxzTOXzHj16tLuupqam3WU1NTUREdHW1rZP+/785z8f11xzTbpu0KBBlc8PP/zwdtctWLAgPvOZz8SMGTPivPPOi4aGhpg9e3Z873vfe9v9dev2z1OeSimVy944b+FfvXmfmzdvjoiIxx57LN7znve02662tvZt9wl0nECA/ahnz57x+uuvV74+7bTT4mc/+1kMHjw4Djnknf/j+Oyzz1ae7F999dVYtmxZ5ZWB0047Lf7617/G0KFD9+k+58+fH01NTXHjjTdWLnvppZfabfOvjzMion///hERsXr16srf/N98wuLuDB8+PGpra2PlypUxduzYfZoV6Dj/igH2o8GDB8fvf//7ePHFF2PdunUxefLk+Mc//hGXXHJJ/OEPf4iWlpZ44okn4vLLL09PsB3xzW9+M5566qlYvHhxTJw4MY488si48MILI+Kf/xJh/vz5MWXKlFi4cGH87W9/i0ceeSSmTJnytvf53ve+N1auXBmzZ8+OlpaWuOOOO2LOnDnpca5YsSIWLlwY69ati+3bt0evXr3i9NNPj1tvvTWWLFkSzc3N8bWvfW2Pj6Guri6uv/76mDZtWtxzzz3R0tISzz//fPzgBz+Ie+65p8NrA7w9gQD70fXXXx/du3eP4cOHR//+/WPHjh3xzDPPxOuvvx7jxo2LESNGxNSpU6NPnz6Vl+T/Hbfeemtce+21MXr06FizZk08+uij0bNnz4j453kNzc3NsWzZsjjjjDPi1FNPja9//esxYMCAt73PT3ziEzFt2rSYMmVKnHLKKTF//vy46aab2m1z8cUXx/jx4+Pss8+O/v37x/333x8RET/96U9j165dMXr06Jg6dWrccsste/U4Zs6cGTfddFPMmjUrTjrppBg/fnw89thjMWTIkA6sCrA3asqb3xAEuoR58+bF2WefHa+++mr06dOn2uMA70JeQQAAEoEAACTeYgAAEq8gAACJQAAAEoEAACQCAQBIBAIAkAgEACARCABAIhAAgOR/AZPEn9xH2F/gAAAAAElFTkSuQmCC"/>
          <p:cNvSpPr>
            <a:spLocks noChangeAspect="1" noChangeArrowheads="1"/>
          </p:cNvSpPr>
          <p:nvPr/>
        </p:nvSpPr>
        <p:spPr bwMode="auto">
          <a:xfrm>
            <a:off x="460375" y="160337"/>
            <a:ext cx="2950176" cy="29501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 name="Picture 16"/>
          <p:cNvPicPr>
            <a:picLocks noChangeAspect="1"/>
          </p:cNvPicPr>
          <p:nvPr/>
        </p:nvPicPr>
        <p:blipFill>
          <a:blip r:embed="rId4"/>
          <a:stretch>
            <a:fillRect/>
          </a:stretch>
        </p:blipFill>
        <p:spPr>
          <a:xfrm>
            <a:off x="7511072" y="307657"/>
            <a:ext cx="4063024" cy="2334031"/>
          </a:xfrm>
          <a:prstGeom prst="rect">
            <a:avLst/>
          </a:prstGeom>
        </p:spPr>
      </p:pic>
      <p:sp>
        <p:nvSpPr>
          <p:cNvPr id="18" name="AutoShape 24" descr="data:image/png;base64,iVBORw0KGgoAAAANSUhEUgAAAggAAAGwCAYAAADMjZ3mAAAAOXRFWHRTb2Z0d2FyZQBNYXRwbG90bGliIHZlcnNpb24zLjcuMSwgaHR0cHM6Ly9tYXRwbG90bGliLm9yZy/bCgiHAAAACXBIWXMAAA9hAAAPYQGoP6dpAAAWBElEQVR4nO3de2yddf3A8c8p3boy1o6ha5ls2BFwKKB1MzArQgQFQgiKSoQJA0YGOiKDhItMBJXJxWgIoNyi0x8MLxhAwEydsIsgjDGHgiwbBmST3YzYi9CNsT6/Pwgn1A+VsbU7LX29kob2PM95zmd8t553z/O0LRVFUQQAwBtUVXoAAKD/EQgAQCIQAIBEIAAAiUAAABKBAAAkAgEASKq3945dXV2xdu3aGDFiRJRKpd6cCQDoI0VRREdHR4wZMyaqqnp+nWC7A2Ht2rUxduzY7b07AFBBa9asib322qvH7dsdCCNGjCg/QF1d3fYeBgDYidrb22Ps2LHl5/GebHcgvH5aoa6uTiAAwADzVpcHuEgRAEgEAgCQCAQAIBEIAEAiEACARCAAAIlAAAASgQAAJAIBAEgEAgCQCAQAIBEIAEAiEACARCAAAIlAAAASgQAAJAIBAEgEAgCQCAQAIBEIAEAiEACARCAAAIlAAAASgQAAJAIBAEgEAgCQCAQAIBEIAEAiEACARCAAAIlAAAASgQAAJAIBAEiqKz0A8M60YcOGaGtrq/QYDBL19fXR0NBQ6THeUQQC0Os2bNgQXzzl1NjyyuZKj8IgMWRoTdx+2/+JhF4kEIBe19bWFlte2Ryd4w+LrmH1lR6HHlR1tkbtc4ujs+nj0VU7stLjbLeqTW0Rzy6KtrY2gdCLBALQZ7qG1UfX8HdVegzeQlftSOtE4iJF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DLhA2bdoUq1atik2bNlV6FADoE/3huW7ABcLq1atj+vTpsXr16kqPAgB9oj881w24QAAA+p5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iqKz3AG3V2dsYNN9wQCxYsiM7OziiKIiIiSqVSREQURVF+/7bbbotLLrkkamtrKzYvALxT9ZtAmDVrVjz88MNvuu31UHjj+3/4wx/imGOOiZaWlpg9e/ZOmREABot+cYrhf8XBW3n44Ydj1qxZvTwRAAxuFQ+Ezs7O7Y6D1z388MPR2dnZSxMBANt8imHz5s2xefPm8sft7e29MsDNN9/cK8e5+uqr4+STT+6VYwE75vnnn6/0CAxC76S/d/3hz7LNgXDllVfGN77xjV4f4B//+EevHGfhwoWxcOHCXjkWAAOP69F61zYHwle/+tU4//zzyx+3t7fH2LFjd3iAvfbaKx5//PEdPs7hhx/uFQToJ55//nmfrNnpZs2aFXvvvXelx+gV/eHf0DYHQk1NTdTU1PT6AGeddVbcc889O3yciy66yLc8Agxie++9d+y3336VHuMdo+IXKdbW1kZLS8sOHaOlpUUcAEAvqnggRLx23mh7I8HPQQCA3tdvflDS7Nmzt/knKRZFEYceeqifpAgAfaTfBELEa6cbLrjggrjgggt63GfVqlUxffr0OOWUU8QBAPSRfnGKAQDoXw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DLgAmHcuHFxyy23xLhx4yo9CgD0if7wXFddsUfeTsOGDYv99tuv0mMAQJ/pD891A+4VBACg7wk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kupKDwC8c1Vtaqv0CPwPVZ2t3f47UPl71jcEAtDr6uvrY8jQmohnF1V6FLZB7XOLKz3CDhsytCbq6+srPcY7ikAAel1DQ0Pcftv/RVubr+zYOerr66OhoaHSY7yjCASgTzQ0NPiEDQOYixQBgEQgAACJQAAAEoEAACQCAQBIBAIAkAgEACARCABAIhAAgEQgAACJQAAAEoEAACQCAQBIBAIAkAgEACARCABAIhAAgEQgAACJQAAAEoEAACQCAQBIBAIAkAgEACARCABAIhAAgEQgAACJQAAAEoEAACQCAQBIBAIAkAgEACARCABAIhAAgKR6e+9YFEVERLS3t/faMABA33r9efv15/GebHcgdHR0RETE2LFjt/cQAECFdHR0RH19fY/bS8VbJUQPurq6Yu3atTFixIgolUrbPWCltbe3x9ixY2PNmjVRV1dX6XHogXUaGKzTwGCd+r++XKOiKKKjoyPGjBkTVVU9X2mw3a8gVFVVxV577bW9d+936urq/EMZAKzTwGCdBgbr1P/11Rr9r1cOXuciRQAgEQgAQDLoA6GmpiYuu+yyqKmpqfQo/A/WaWCwTgODder/+sMabfdFigDAO9egfwUBAMgEAgCQCAQAIBEIAEAyaALhyiuvjI985CMxYsSIGD16dHz605+OlStXdttn06ZNMWPGjNhjjz1it912i89+9rOxYcOGCk3MVVddFaVSKWbOnFm+zRr1Dy+88EJ88YtfjD322CNqa2vjwAMPjMcff7y8vSiK+PrXvx577rln1NbWxpFHHhnPPPNMBScefLZu3RqXXnppNDU1RW1tbeyzzz7xrW99q9vP37dOO9/ixYvjuOOOizFjxkSpVIp77rmn2/ZtWZMXX3wxpkyZEnV1dTFy5MiYNm1a/Oc//+n1WQdNICxatChmzJgRjz76aMyfPz+2bNkSn/rUp+Kll14q73PeeefFfffdF3feeWcsWrQo1q5dGyeccEIFpx68li5dGjfffHMcdNBB3W63RpX373//O1paWmLIkCExb968ePrpp+O73/1u7L777uV9rrnmmrjuuuvipptuiiVLlsTw4cPjqKOOik2bNlVw8sHl6quvjhtvvDFuuOGGWLFiRVx99dVxzTXXxPXXX1/exzrtfC+99FJ88IMfjO9///tvun1b1mTKlCnx17/+NebPnx/3339/LF68OKZPn977wxaD1MaNG4uIKBYtWlQURVG0trYWQ4YMKe68887yPitWrCgionjkkUcqNeag1NHRUey7777F/Pnzi8MOO6w499xzi6KwRv3FRRddVHzsYx/rcXtXV1fR2NhYfOc73ynf1traWtTU1BQ//elPd8aIFEVx7LHHFmeccUa320444YRiypQpRVFYp/4gIoq77767/PG2rMnTTz9dRESxdOnS8j7z5s0rSqVS8cILL/TqfIPmFYT/1tbWFhERo0aNioiIZcuWxZYtW+LII48s7zNhwoQYN25cPPLIIxWZcbCaMWNGHHvssd3WIsIa9Rf33ntvTJo0KT7/+c/H6NGjo7m5OW699dby9ueeey7Wr1/fbZ3q6+vj4IMPtk470Uc/+tF44IEHYtWqVRER8ec//zkeeuihOOaYYyLCOvVH27ImjzzySIwcOTImTZpU3ufII4+MqqqqWLJkSa/Os92/rGkg6+rqipkzZ0ZLS0sccMABERGxfv36GDp0aIwcObLbvg0NDbF+/foKTDk4/exnP4s//elPsXTp0rTNGvUPzz77bNx4441x/vnnxyWXXBJLly6Nr3zlKzF06NCYOnVqeS0aGhq63c867VwXX3xxtLe3x4QJE2KXXXaJrVu3xuzZs2PKlCkREdapH9qWNVm/fn2MHj262/bq6uoYNWpUr6/boAyEGTNmxFNPPRUPPfRQpUfhDdasWRPnnntuzJ8/P4YNG1bpcehBV1dXTJo0Kb797W9HRERzc3M89dRTcdNNN8XUqVMrPB2v+8UvfhFz586NO+64Iz7wgQ/EE088ETNnzowxY8ZYJ7bJoDvFcM4558T9998fCxYs6PbrqhsbG+OVV16J1tbWbvtv2LAhGhsbd/KUg9OyZcti48aN8eEPfziqq6ujuro6Fi1aFNddd11UV1dHQ0ODNeoH9txzz3j/+9/f7bb9998/Vq9eHRFRXov//u4S67RzXXDBBXHxxRfHF77whTjwwAPjlFNOifPOOy+uvPLKiLBO/dG2rEljY2Ns3Lix2/ZXX301XnzxxV5ft0ETCEVRxDnnnBN33313PPjgg9HU1NRt+8SJE2PIkCHxwAMPlG9buXJlrF69OiZPnryzxx2UjjjiiHjyySfjiSeeKL9NmjQppkyZUn7fGlVeS0tL+hbhVatWxd577x0REU1NTdHY2Nhtndrb22PJkiXWaSd6+eWXo6qq+6f4XXbZJbq6uiLCOvVH27ImkydPjtbW1li2bFl5nwcffDC6urri4IMP7t2BevWSx37sS1/6UlFfX18sXLiwWLduXfnt5ZdfLu9z9tlnF+PGjSsefPDB4vHHHy8mT55cTJ48uYJT88bvYigKa9QfPPbYY0V1dXUxe/bs4plnninmzp1b7LrrrsXtt99e3ueqq64qRo4cWfzqV78q/vKXvxTHH3980dTUVHR2dlZw8sFl6tSpxXve857i/vvvL5577rnirrvuKt71rncVF154YXkf67TzdXR0FMuXLy+WL19eRETxve99r1i+fHnx/PPPF0WxbWty9NFHF83NzcWSJUuKhx56qNh3332Lk046qddnHTSBEBFv+jZnzpzyPp2dncWXv/zlYvfddy923XXX4jOf+Uyxbt26yg1NCgRr1D/cd999xQEHHFDU1NQUEyZMKG655ZZu27u6uopLL720aGhoKGpqaoojjjiiWLlyZYWmHZza29uLc889txg3blwxbNiwYvz48cWsWbOKzZs3l/exTjvfggUL3vS5aOrUqUVRbNua/Otf/ypOOumkYrfddivq6uqK008/vejo6Oj1Wf26ZwAgGTTXIAAA204gAACJQAAAEoEAACQCAQBIBAIAkAgEACARCABAIhCgnzv88MNj5syZ/fJx3/ve98a1115b/rhUKsU999zTp3MBO8eg/HXPwFu76667YsiQIW/rPuvWrYvdd989IiL+/ve/R1NTUyxfvjw+9KEP9cGEQF8SCMCbGjVq1Nu+j18TDO8cTjHAANDV1RUXXnhhjBo1KhobG+Pyyy+PiNe+Si+VSvHEE0+U921tbY1SqRQLFy6MiIiFCxdGqVSK3/72t9Hc3By1tbXxiU98IjZu3Bjz5s2L/fffP+rq6uLkk0+Ol19+uXyc/z7FsHHjxjjuuOOitrY2mpqaYu7cuWnON55ieP1Xqjc3N0epVIrDDz88Fi9eHEOGDIn169d3u9/MmTPj0EMP3fH/UUCvEQgwAPzkJz+J4cOHx5IlS+Kaa66Jb37zmzF//vy3dYzLL788brjhhvjjH/8Ya9asiRNPPDGuvfbauOOOO+LXv/51/O53v4vrr7++x/ufdtppsWbNmliwYEH88pe/jB/84AexcePGHvd/7LHHIiLi97//faxbty7uuuuu+PjHPx7jx4+P2267rbzfli1bYu7cuXHGGWe8rT8P0LcEAgwABx10UFx22WWx7777xqmnnhqTJk2KBx544G0d44orroiWlpZobm6OadOmxaJFi+LGG2+M5ubmOPTQQ+Nzn/tcLFiw4E3vu2rVqpg3b17ceuutccghh8TEiRPjhz/8YXR2dvb4eO9+97sjImKPPfaIxsbG8imLadOmxZw5c8r73XfffbFp06Y48cQT39afB+hbAgEGgIMOOqjbx3vuuef//Or9rY7R0NAQu+66a4wfP77bbT0dc8WKFVFdXR0TJ04s3zZhwoQYOXLk25oh4rVXIv72t7/Fo48+GhERP/7xj+PEE0+M4cOHv+1jAX3HRYowAPz3dxOUSqXo6uqKqqrXGr8oivK2LVu2vOUxSqVSj8fsa6NHj47jjjsu5syZE01NTTFv3rzy9RJA/+EVBBjAXn8Zf926deXb3njBYm+ZMGFCvPrqq7Fs2bLybStXrozW1tYe7zN06NCIiNi6dWvaduaZZ8bPf/7zuOWWW2KfffaJlpaWXp8Z2DECAQaw2traOOSQQ+Kqq66KFStWxKJFi+JrX/tarz/O+973vjj66KPjrLPOiiVLlsSyZcvizDPPjNra2h7vM3r06KitrY3f/OY3sWHDhmhraytvO+qoo6Kuri6uuOKKOP3003t9XmDHCQQY4H70ox/Fq6++GhMnToyZM2fGFVdc0SePM2fOnBgzZkwcdthhccIJJ8T06dNj9OjRPe5fXV0d1113Xdx8880xZsyYOP7448vbqqqq4rTTToutW7fGqaee2ifzAjumVLzx5CXATjJt2rT45z//Gffee2+lRwHehIsUgZ2qra0tnnzyybjjjjvEAfRjAgHYqY4//vh47LHH4uyzz45PfvKTlR4H6IFTDABA4iJFACARCABAIhAAgEQgAACJQAAAEoEAACQCAQBIBAIAkPw/jC7f5rVZPbMAAAAASUVORK5CYII="/>
          <p:cNvSpPr>
            <a:spLocks noChangeAspect="1" noChangeArrowheads="1"/>
          </p:cNvSpPr>
          <p:nvPr/>
        </p:nvSpPr>
        <p:spPr bwMode="auto">
          <a:xfrm>
            <a:off x="460374" y="160337"/>
            <a:ext cx="2848577" cy="28485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 name="Picture 19"/>
          <p:cNvPicPr>
            <a:picLocks noChangeAspect="1"/>
          </p:cNvPicPr>
          <p:nvPr/>
        </p:nvPicPr>
        <p:blipFill>
          <a:blip r:embed="rId5"/>
          <a:stretch>
            <a:fillRect/>
          </a:stretch>
        </p:blipFill>
        <p:spPr>
          <a:xfrm>
            <a:off x="155575" y="2954241"/>
            <a:ext cx="3097626" cy="2579051"/>
          </a:xfrm>
          <a:prstGeom prst="rect">
            <a:avLst/>
          </a:prstGeom>
        </p:spPr>
      </p:pic>
      <p:pic>
        <p:nvPicPr>
          <p:cNvPr id="22" name="Picture 21"/>
          <p:cNvPicPr>
            <a:picLocks noChangeAspect="1"/>
          </p:cNvPicPr>
          <p:nvPr/>
        </p:nvPicPr>
        <p:blipFill>
          <a:blip r:embed="rId6"/>
          <a:stretch>
            <a:fillRect/>
          </a:stretch>
        </p:blipFill>
        <p:spPr>
          <a:xfrm>
            <a:off x="3233127" y="3008923"/>
            <a:ext cx="3972566" cy="2711939"/>
          </a:xfrm>
          <a:prstGeom prst="rect">
            <a:avLst/>
          </a:prstGeom>
        </p:spPr>
      </p:pic>
      <p:pic>
        <p:nvPicPr>
          <p:cNvPr id="23" name="Picture 22"/>
          <p:cNvPicPr>
            <a:picLocks noChangeAspect="1"/>
          </p:cNvPicPr>
          <p:nvPr/>
        </p:nvPicPr>
        <p:blipFill>
          <a:blip r:embed="rId7"/>
          <a:stretch>
            <a:fillRect/>
          </a:stretch>
        </p:blipFill>
        <p:spPr>
          <a:xfrm>
            <a:off x="7362091" y="2939193"/>
            <a:ext cx="4360986" cy="2923470"/>
          </a:xfrm>
          <a:prstGeom prst="rect">
            <a:avLst/>
          </a:prstGeom>
        </p:spPr>
      </p:pic>
    </p:spTree>
    <p:extLst>
      <p:ext uri="{BB962C8B-B14F-4D97-AF65-F5344CB8AC3E}">
        <p14:creationId xmlns:p14="http://schemas.microsoft.com/office/powerpoint/2010/main" val="20345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1015" y="531446"/>
            <a:ext cx="7877908" cy="369332"/>
          </a:xfrm>
          <a:prstGeom prst="rect">
            <a:avLst/>
          </a:prstGeom>
          <a:noFill/>
        </p:spPr>
        <p:txBody>
          <a:bodyPr wrap="square" rtlCol="0">
            <a:spAutoFit/>
          </a:bodyPr>
          <a:lstStyle/>
          <a:p>
            <a:r>
              <a:rPr lang="en-IN">
                <a:solidFill>
                  <a:schemeClr val="accent1">
                    <a:lumMod val="75000"/>
                  </a:schemeClr>
                </a:solidFill>
              </a:rPr>
              <a:t>Visualising other attributes with respect to our target column i.e. 'Label'</a:t>
            </a:r>
          </a:p>
        </p:txBody>
      </p:sp>
      <p:pic>
        <p:nvPicPr>
          <p:cNvPr id="4" name="Picture 3"/>
          <p:cNvPicPr>
            <a:picLocks noChangeAspect="1"/>
          </p:cNvPicPr>
          <p:nvPr/>
        </p:nvPicPr>
        <p:blipFill rotWithShape="1">
          <a:blip r:embed="rId2"/>
          <a:srcRect l="-761" t="-606" r="-924" b="57433"/>
          <a:stretch/>
        </p:blipFill>
        <p:spPr>
          <a:xfrm>
            <a:off x="96252" y="938462"/>
            <a:ext cx="9120899" cy="5773233"/>
          </a:xfrm>
          <a:prstGeom prst="rect">
            <a:avLst/>
          </a:prstGeom>
        </p:spPr>
      </p:pic>
    </p:spTree>
    <p:extLst>
      <p:ext uri="{BB962C8B-B14F-4D97-AF65-F5344CB8AC3E}">
        <p14:creationId xmlns:p14="http://schemas.microsoft.com/office/powerpoint/2010/main" val="1849565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2321" b="28756"/>
          <a:stretch/>
        </p:blipFill>
        <p:spPr>
          <a:xfrm>
            <a:off x="351692" y="0"/>
            <a:ext cx="11594123" cy="6718852"/>
          </a:xfrm>
          <a:prstGeom prst="rect">
            <a:avLst/>
          </a:prstGeom>
        </p:spPr>
      </p:pic>
    </p:spTree>
    <p:extLst>
      <p:ext uri="{BB962C8B-B14F-4D97-AF65-F5344CB8AC3E}">
        <p14:creationId xmlns:p14="http://schemas.microsoft.com/office/powerpoint/2010/main" val="4083342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1440" b="-470"/>
          <a:stretch/>
        </p:blipFill>
        <p:spPr>
          <a:xfrm>
            <a:off x="1794363" y="1"/>
            <a:ext cx="8743950" cy="6858000"/>
          </a:xfrm>
          <a:prstGeom prst="rect">
            <a:avLst/>
          </a:prstGeom>
        </p:spPr>
      </p:pic>
    </p:spTree>
    <p:extLst>
      <p:ext uri="{BB962C8B-B14F-4D97-AF65-F5344CB8AC3E}">
        <p14:creationId xmlns:p14="http://schemas.microsoft.com/office/powerpoint/2010/main" val="743876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769" y="325315"/>
            <a:ext cx="5758962"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System</a:t>
            </a:r>
            <a:endParaRPr lang="en-IN" dirty="0">
              <a:solidFill>
                <a:schemeClr val="accent1">
                  <a:lumMod val="75000"/>
                </a:schemeClr>
              </a:solidFill>
            </a:endParaRPr>
          </a:p>
        </p:txBody>
      </p:sp>
      <p:sp>
        <p:nvSpPr>
          <p:cNvPr id="3" name="TextBox 2"/>
          <p:cNvSpPr txBox="1"/>
          <p:nvPr/>
        </p:nvSpPr>
        <p:spPr>
          <a:xfrm>
            <a:off x="5121519" y="325315"/>
            <a:ext cx="1802423" cy="369332"/>
          </a:xfrm>
          <a:prstGeom prst="rect">
            <a:avLst/>
          </a:prstGeom>
          <a:noFill/>
        </p:spPr>
        <p:txBody>
          <a:bodyPr wrap="square" rtlCol="0">
            <a:spAutoFit/>
          </a:bodyPr>
          <a:lstStyle/>
          <a:p>
            <a:r>
              <a:rPr lang="en-IN" dirty="0" smtClean="0">
                <a:solidFill>
                  <a:schemeClr val="accent1">
                    <a:lumMod val="75000"/>
                  </a:schemeClr>
                </a:solidFill>
              </a:rPr>
              <a:t>(index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263769" y="874118"/>
            <a:ext cx="11550186" cy="5755282"/>
          </a:xfrm>
          <a:prstGeom prst="rect">
            <a:avLst/>
          </a:prstGeom>
        </p:spPr>
      </p:pic>
    </p:spTree>
    <p:extLst>
      <p:ext uri="{BB962C8B-B14F-4D97-AF65-F5344CB8AC3E}">
        <p14:creationId xmlns:p14="http://schemas.microsoft.com/office/powerpoint/2010/main" val="1984661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31" y="342900"/>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About </a:t>
            </a:r>
            <a:r>
              <a:rPr lang="en-IN" dirty="0" smtClean="0">
                <a:solidFill>
                  <a:schemeClr val="accent1">
                    <a:lumMod val="75000"/>
                  </a:schemeClr>
                </a:solidFill>
              </a:rPr>
              <a:t>us page)</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193431" y="955119"/>
            <a:ext cx="10663707" cy="5612735"/>
          </a:xfrm>
          <a:prstGeom prst="rect">
            <a:avLst/>
          </a:prstGeom>
        </p:spPr>
      </p:pic>
    </p:spTree>
    <p:extLst>
      <p:ext uri="{BB962C8B-B14F-4D97-AF65-F5344CB8AC3E}">
        <p14:creationId xmlns:p14="http://schemas.microsoft.com/office/powerpoint/2010/main" val="1427077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31" y="342900"/>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(Features</a:t>
            </a:r>
            <a:r>
              <a:rPr lang="en-IN" dirty="0" smtClean="0"/>
              <a:t> </a:t>
            </a:r>
            <a:r>
              <a:rPr lang="en-IN" dirty="0" smtClean="0">
                <a:solidFill>
                  <a:schemeClr val="accent1">
                    <a:lumMod val="75000"/>
                  </a:schemeClr>
                </a:solidFill>
              </a:rPr>
              <a:t>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378069" y="914400"/>
            <a:ext cx="11342077" cy="5741377"/>
          </a:xfrm>
          <a:prstGeom prst="rect">
            <a:avLst/>
          </a:prstGeom>
        </p:spPr>
      </p:pic>
    </p:spTree>
    <p:extLst>
      <p:ext uri="{BB962C8B-B14F-4D97-AF65-F5344CB8AC3E}">
        <p14:creationId xmlns:p14="http://schemas.microsoft.com/office/powerpoint/2010/main" val="55530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31" y="342900"/>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Contact</a:t>
            </a:r>
            <a:r>
              <a:rPr lang="en-IN" dirty="0" smtClean="0">
                <a:solidFill>
                  <a:schemeClr val="accent1">
                    <a:lumMod val="75000"/>
                  </a:schemeClr>
                </a:solidFill>
              </a:rPr>
              <a:t> page)</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193431" y="870438"/>
            <a:ext cx="11728938" cy="5846885"/>
          </a:xfrm>
          <a:prstGeom prst="rect">
            <a:avLst/>
          </a:prstGeom>
        </p:spPr>
      </p:pic>
    </p:spTree>
    <p:extLst>
      <p:ext uri="{BB962C8B-B14F-4D97-AF65-F5344CB8AC3E}">
        <p14:creationId xmlns:p14="http://schemas.microsoft.com/office/powerpoint/2010/main" val="722814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Details</a:t>
            </a:r>
            <a:r>
              <a:rPr lang="en-IN" dirty="0" smtClean="0">
                <a:solidFill>
                  <a:schemeClr val="accent1">
                    <a:lumMod val="75000"/>
                  </a:schemeClr>
                </a:solidFill>
              </a:rPr>
              <a:t>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193431" y="844062"/>
            <a:ext cx="11860823" cy="5811715"/>
          </a:xfrm>
          <a:prstGeom prst="rect">
            <a:avLst/>
          </a:prstGeom>
        </p:spPr>
      </p:pic>
    </p:spTree>
    <p:extLst>
      <p:ext uri="{BB962C8B-B14F-4D97-AF65-F5344CB8AC3E}">
        <p14:creationId xmlns:p14="http://schemas.microsoft.com/office/powerpoint/2010/main" val="1721809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(Signup page)</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386449" y="710243"/>
            <a:ext cx="11465582" cy="5787272"/>
          </a:xfrm>
          <a:prstGeom prst="rect">
            <a:avLst/>
          </a:prstGeom>
        </p:spPr>
      </p:pic>
    </p:spTree>
    <p:extLst>
      <p:ext uri="{BB962C8B-B14F-4D97-AF65-F5344CB8AC3E}">
        <p14:creationId xmlns:p14="http://schemas.microsoft.com/office/powerpoint/2010/main" val="1429491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39" y="228600"/>
            <a:ext cx="8818684" cy="523220"/>
          </a:xfrm>
          <a:prstGeom prst="rect">
            <a:avLst/>
          </a:prstGeom>
          <a:noFill/>
        </p:spPr>
        <p:txBody>
          <a:bodyPr wrap="square" rtlCol="0">
            <a:spAutoFit/>
          </a:bodyPr>
          <a:lstStyle/>
          <a:p>
            <a:r>
              <a:rPr lang="en-US" sz="2800" b="1" dirty="0">
                <a:solidFill>
                  <a:srgbClr val="0070C0"/>
                </a:solidFill>
                <a:latin typeface="Times New Roman" panose="02020603050405020304" pitchFamily="18" charset="0"/>
                <a:ea typeface="+mj-lt"/>
                <a:cs typeface="Times New Roman" panose="02020603050405020304" pitchFamily="18" charset="0"/>
              </a:rPr>
              <a:t>ACKNOWLEDGEMENT</a:t>
            </a:r>
            <a:endParaRPr lang="en-IN"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69277" y="1011115"/>
            <a:ext cx="9223131" cy="5170646"/>
          </a:xfrm>
          <a:prstGeom prst="rect">
            <a:avLst/>
          </a:prstGeom>
          <a:noFill/>
        </p:spPr>
        <p:txBody>
          <a:bodyPr wrap="square" rtlCol="0">
            <a:spAutoFit/>
          </a:bodyPr>
          <a:lstStyle/>
          <a:p>
            <a:pPr algn="just"/>
            <a:r>
              <a:rPr lang="en-US" dirty="0">
                <a:solidFill>
                  <a:srgbClr val="000000"/>
                </a:solidFill>
                <a:latin typeface="Times New Roman" panose="02020603050405020304" pitchFamily="18" charset="0"/>
                <a:ea typeface="Times New Roman" panose="02020603050405020304" pitchFamily="18" charset="0"/>
              </a:rPr>
              <a:t>We would like to express our special thanks and gratitude to our guide MR. </a:t>
            </a:r>
            <a:r>
              <a:rPr lang="en-US" dirty="0" smtClean="0">
                <a:solidFill>
                  <a:srgbClr val="000000"/>
                </a:solidFill>
                <a:latin typeface="Times New Roman" panose="02020603050405020304" pitchFamily="18" charset="0"/>
                <a:ea typeface="Times New Roman" panose="02020603050405020304" pitchFamily="18" charset="0"/>
              </a:rPr>
              <a:t>Souman Prakash Kabi, Asst. Professor Department of Computer Application. We would like to thanks our HOD sir Dr. Sujit Kumar Singh to provide us the opportunity to carry out the project. We would also like to thanks our honorable principal sir Dr. G.S. Panda who gave us the golden opportunity to do this wonderful project </a:t>
            </a:r>
            <a:r>
              <a:rPr lang="en-US" dirty="0">
                <a:solidFill>
                  <a:srgbClr val="000000"/>
                </a:solidFill>
                <a:latin typeface="Times New Roman" panose="02020603050405020304" pitchFamily="18" charset="0"/>
                <a:ea typeface="Times New Roman" panose="02020603050405020304" pitchFamily="18" charset="0"/>
              </a:rPr>
              <a:t>entitled “CROP RECOMMENDATION SYSTEM”, </a:t>
            </a:r>
            <a:r>
              <a:rPr lang="en-US" dirty="0" smtClean="0">
                <a:solidFill>
                  <a:srgbClr val="000000"/>
                </a:solidFill>
                <a:latin typeface="Times New Roman" panose="02020603050405020304" pitchFamily="18" charset="0"/>
                <a:ea typeface="Times New Roman" panose="02020603050405020304" pitchFamily="18" charset="0"/>
              </a:rPr>
              <a:t>which also helped us in doing lots of research and we came to know about so many new things. We are really thankful to them.</a:t>
            </a:r>
          </a:p>
          <a:p>
            <a:pPr algn="just"/>
            <a:endParaRPr lang="en-IN"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We would also like to thank other faculty members of our Department, our parents and group members to complete the project within time.  </a:t>
            </a:r>
            <a:endParaRPr lang="en-US" dirty="0" smtClean="0">
              <a:solidFill>
                <a:srgbClr val="000000"/>
              </a:solidFill>
              <a:latin typeface="Times New Roman" panose="02020603050405020304" pitchFamily="18" charset="0"/>
              <a:ea typeface="Times New Roman" panose="02020603050405020304" pitchFamily="18" charset="0"/>
            </a:endParaRPr>
          </a:p>
          <a:p>
            <a:pPr algn="just"/>
            <a:endParaRPr lang="en-IN"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Thank You all for your support.</a:t>
            </a:r>
            <a:r>
              <a:rPr lang="en-US" sz="1200" dirty="0">
                <a:solidFill>
                  <a:srgbClr val="000000"/>
                </a:solidFill>
                <a:latin typeface="Times New Roman" panose="02020603050405020304" pitchFamily="18" charset="0"/>
                <a:ea typeface="Times New Roman" panose="02020603050405020304" pitchFamily="18" charset="0"/>
              </a:rPr>
              <a:t> </a:t>
            </a:r>
            <a:endParaRPr lang="en-US" sz="1200" dirty="0" smtClean="0">
              <a:solidFill>
                <a:srgbClr val="000000"/>
              </a:solidFill>
              <a:latin typeface="Times New Roman" panose="02020603050405020304" pitchFamily="18" charset="0"/>
              <a:ea typeface="Times New Roman" panose="02020603050405020304" pitchFamily="18" charset="0"/>
            </a:endParaRPr>
          </a:p>
          <a:p>
            <a:pPr algn="just"/>
            <a:endParaRPr lang="en-IN" sz="1200" dirty="0">
              <a:latin typeface="Times New Roman" panose="02020603050405020304" pitchFamily="18" charset="0"/>
              <a:ea typeface="Times New Roman" panose="02020603050405020304" pitchFamily="18" charset="0"/>
            </a:endParaRPr>
          </a:p>
          <a:p>
            <a:r>
              <a:rPr lang="en-IN" sz="1200" b="1" dirty="0">
                <a:latin typeface="Calibri-Bold"/>
              </a:rPr>
              <a:t>SIDDHARTHA KHAWAS (10871022006</a:t>
            </a:r>
            <a:r>
              <a:rPr lang="en-IN" sz="1200" b="1" dirty="0" smtClean="0">
                <a:latin typeface="Calibri-Bold"/>
              </a:rPr>
              <a:t>)</a:t>
            </a:r>
          </a:p>
          <a:p>
            <a:endParaRPr lang="en-IN" sz="1200" b="1" dirty="0">
              <a:latin typeface="Calibri-Bold"/>
            </a:endParaRPr>
          </a:p>
          <a:p>
            <a:r>
              <a:rPr lang="en-IN" sz="1200" b="1" dirty="0">
                <a:latin typeface="Calibri-Bold"/>
              </a:rPr>
              <a:t>SUBHAM CHAKRABORTY (10871022007</a:t>
            </a:r>
            <a:r>
              <a:rPr lang="en-IN" sz="1200" b="1" dirty="0" smtClean="0">
                <a:latin typeface="Calibri-Bold"/>
              </a:rPr>
              <a:t>)</a:t>
            </a:r>
          </a:p>
          <a:p>
            <a:endParaRPr lang="en-IN" sz="1200" b="1" dirty="0">
              <a:latin typeface="Calibri-Bold"/>
            </a:endParaRPr>
          </a:p>
          <a:p>
            <a:r>
              <a:rPr lang="en-IN" sz="1200" b="1" dirty="0">
                <a:latin typeface="Calibri-Bold"/>
              </a:rPr>
              <a:t>SHIVENDU SHIVAM (10871022051</a:t>
            </a:r>
            <a:r>
              <a:rPr lang="en-IN" sz="1200" b="1" dirty="0" smtClean="0">
                <a:latin typeface="Calibri-Bold"/>
              </a:rPr>
              <a:t>)</a:t>
            </a:r>
          </a:p>
          <a:p>
            <a:endParaRPr lang="en-IN" sz="1200" b="1" dirty="0">
              <a:latin typeface="Calibri-Bold"/>
            </a:endParaRPr>
          </a:p>
          <a:p>
            <a:r>
              <a:rPr lang="en-IN" sz="1200" b="1" dirty="0">
                <a:latin typeface="Calibri-Bold"/>
              </a:rPr>
              <a:t>SUMIT KUMAR CHOUBEY (10871022003)</a:t>
            </a:r>
            <a:r>
              <a:rPr lang="en-US" sz="1200" b="1" dirty="0" smtClean="0">
                <a:solidFill>
                  <a:srgbClr val="000000"/>
                </a:solidFill>
                <a:latin typeface="Times New Roman" panose="02020603050405020304" pitchFamily="18" charset="0"/>
                <a:ea typeface="Times New Roman" panose="02020603050405020304" pitchFamily="18" charset="0"/>
              </a:rPr>
              <a:t> </a:t>
            </a:r>
            <a:endParaRPr lang="en-IN" sz="1200" b="1" dirty="0" smtClean="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583100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(Login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378069" y="764931"/>
            <a:ext cx="11553092" cy="5758961"/>
          </a:xfrm>
          <a:prstGeom prst="rect">
            <a:avLst/>
          </a:prstGeom>
        </p:spPr>
      </p:pic>
    </p:spTree>
    <p:extLst>
      <p:ext uri="{BB962C8B-B14F-4D97-AF65-F5344CB8AC3E}">
        <p14:creationId xmlns:p14="http://schemas.microsoft.com/office/powerpoint/2010/main" val="144171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(Main page)</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307731" y="800100"/>
            <a:ext cx="11605846" cy="5758962"/>
          </a:xfrm>
          <a:prstGeom prst="rect">
            <a:avLst/>
          </a:prstGeom>
        </p:spPr>
      </p:pic>
    </p:spTree>
    <p:extLst>
      <p:ext uri="{BB962C8B-B14F-4D97-AF65-F5344CB8AC3E}">
        <p14:creationId xmlns:p14="http://schemas.microsoft.com/office/powerpoint/2010/main" val="4052062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(Main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260260" y="793801"/>
            <a:ext cx="11618148" cy="5642168"/>
          </a:xfrm>
          <a:prstGeom prst="rect">
            <a:avLst/>
          </a:prstGeom>
        </p:spPr>
      </p:pic>
    </p:spTree>
    <p:extLst>
      <p:ext uri="{BB962C8B-B14F-4D97-AF65-F5344CB8AC3E}">
        <p14:creationId xmlns:p14="http://schemas.microsoft.com/office/powerpoint/2010/main" val="3926127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7957038"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(Main page with result popup)</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219807" y="712177"/>
            <a:ext cx="11641015" cy="5820508"/>
          </a:xfrm>
          <a:prstGeom prst="rect">
            <a:avLst/>
          </a:prstGeom>
        </p:spPr>
      </p:pic>
    </p:spTree>
    <p:extLst>
      <p:ext uri="{BB962C8B-B14F-4D97-AF65-F5344CB8AC3E}">
        <p14:creationId xmlns:p14="http://schemas.microsoft.com/office/powerpoint/2010/main" val="3087534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7957038"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forgot your </a:t>
            </a:r>
            <a:r>
              <a:rPr lang="en-IN" dirty="0" smtClean="0">
                <a:solidFill>
                  <a:schemeClr val="accent1">
                    <a:lumMod val="75000"/>
                  </a:schemeClr>
                </a:solidFill>
              </a:rPr>
              <a:t>password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267072" y="927930"/>
            <a:ext cx="11655297" cy="5657507"/>
          </a:xfrm>
          <a:prstGeom prst="rect">
            <a:avLst/>
          </a:prstGeom>
        </p:spPr>
      </p:pic>
    </p:spTree>
    <p:extLst>
      <p:ext uri="{BB962C8B-B14F-4D97-AF65-F5344CB8AC3E}">
        <p14:creationId xmlns:p14="http://schemas.microsoft.com/office/powerpoint/2010/main" val="849655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5" y="219807"/>
            <a:ext cx="9451731" cy="646331"/>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forgot </a:t>
            </a:r>
            <a:r>
              <a:rPr lang="en-IN" dirty="0" smtClean="0">
                <a:solidFill>
                  <a:schemeClr val="accent1">
                    <a:lumMod val="75000"/>
                  </a:schemeClr>
                </a:solidFill>
              </a:rPr>
              <a:t>password reset request mail send in your registered email id )</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96715" y="973576"/>
            <a:ext cx="11746523" cy="5620655"/>
          </a:xfrm>
          <a:prstGeom prst="rect">
            <a:avLst/>
          </a:prstGeom>
        </p:spPr>
      </p:pic>
    </p:spTree>
    <p:extLst>
      <p:ext uri="{BB962C8B-B14F-4D97-AF65-F5344CB8AC3E}">
        <p14:creationId xmlns:p14="http://schemas.microsoft.com/office/powerpoint/2010/main" val="1582256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5" y="219807"/>
            <a:ext cx="9451731"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(Reset page of your password )</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240694" y="719909"/>
            <a:ext cx="11611337" cy="5988622"/>
          </a:xfrm>
          <a:prstGeom prst="rect">
            <a:avLst/>
          </a:prstGeom>
        </p:spPr>
      </p:pic>
    </p:spTree>
    <p:extLst>
      <p:ext uri="{BB962C8B-B14F-4D97-AF65-F5344CB8AC3E}">
        <p14:creationId xmlns:p14="http://schemas.microsoft.com/office/powerpoint/2010/main" val="1374549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4091" y="413211"/>
            <a:ext cx="4659939" cy="646331"/>
          </a:xfrm>
          <a:prstGeom prst="rect">
            <a:avLst/>
          </a:prstGeom>
        </p:spPr>
        <p:txBody>
          <a:bodyPr wrap="square">
            <a:spAutoFit/>
          </a:bodyPr>
          <a:lstStyle/>
          <a:p>
            <a:r>
              <a:rPr lang="en-US" sz="3600" dirty="0" smtClean="0">
                <a:solidFill>
                  <a:schemeClr val="accent1">
                    <a:lumMod val="75000"/>
                  </a:schemeClr>
                </a:solidFill>
                <a:cs typeface="Calibri Light"/>
              </a:rPr>
              <a:t>Models </a:t>
            </a:r>
            <a:r>
              <a:rPr lang="en-US" sz="3600" dirty="0">
                <a:solidFill>
                  <a:schemeClr val="accent1">
                    <a:lumMod val="75000"/>
                  </a:schemeClr>
                </a:solidFill>
                <a:cs typeface="Calibri Light"/>
              </a:rPr>
              <a:t>used</a:t>
            </a:r>
            <a:endParaRPr lang="en-IN" sz="3600" dirty="0">
              <a:solidFill>
                <a:schemeClr val="accent1">
                  <a:lumMod val="75000"/>
                </a:schemeClr>
              </a:solidFill>
            </a:endParaRPr>
          </a:p>
        </p:txBody>
      </p:sp>
      <p:sp>
        <p:nvSpPr>
          <p:cNvPr id="3" name="Rectangle 2"/>
          <p:cNvSpPr/>
          <p:nvPr/>
        </p:nvSpPr>
        <p:spPr>
          <a:xfrm>
            <a:off x="2740270" y="1520960"/>
            <a:ext cx="6096000" cy="3785652"/>
          </a:xfrm>
          <a:prstGeom prst="rect">
            <a:avLst/>
          </a:prstGeom>
        </p:spPr>
        <p:txBody>
          <a:bodyPr>
            <a:spAutoFit/>
          </a:bodyPr>
          <a:lstStyle/>
          <a:p>
            <a:r>
              <a:rPr lang="en-US" sz="2400" dirty="0">
                <a:solidFill>
                  <a:schemeClr val="accent1">
                    <a:lumMod val="75000"/>
                  </a:schemeClr>
                </a:solidFill>
                <a:cs typeface="Calibri" panose="020F0502020204030204"/>
              </a:rPr>
              <a:t>The Machine Learning models used for this project are</a:t>
            </a:r>
            <a:r>
              <a:rPr lang="en-US" sz="2400" dirty="0" smtClean="0">
                <a:solidFill>
                  <a:schemeClr val="accent1">
                    <a:lumMod val="75000"/>
                  </a:schemeClr>
                </a:solidFill>
                <a:cs typeface="Calibri" panose="020F0502020204030204"/>
              </a:rPr>
              <a:t>:</a:t>
            </a:r>
          </a:p>
          <a:p>
            <a:endParaRPr lang="en-US" sz="2400" dirty="0">
              <a:solidFill>
                <a:schemeClr val="accent1">
                  <a:lumMod val="75000"/>
                </a:schemeClr>
              </a:solidFill>
              <a:cs typeface="Calibri" panose="020F0502020204030204"/>
            </a:endParaRPr>
          </a:p>
          <a:p>
            <a:pPr marL="285750" indent="-285750">
              <a:buFont typeface="Wingdings" panose="05000000000000000000" pitchFamily="2" charset="2"/>
              <a:buChar char="Ø"/>
            </a:pPr>
            <a:r>
              <a:rPr lang="en-US" sz="2400" dirty="0">
                <a:solidFill>
                  <a:schemeClr val="accent1">
                    <a:lumMod val="75000"/>
                  </a:schemeClr>
                </a:solidFill>
                <a:cs typeface="Calibri" panose="020F0502020204030204"/>
              </a:rPr>
              <a:t>Decision Tree</a:t>
            </a:r>
          </a:p>
          <a:p>
            <a:pPr marL="285750" indent="-285750">
              <a:buFont typeface="Wingdings" panose="05000000000000000000" pitchFamily="2" charset="2"/>
              <a:buChar char="Ø"/>
            </a:pPr>
            <a:endParaRPr lang="en-US" sz="2400" dirty="0">
              <a:solidFill>
                <a:schemeClr val="accent1">
                  <a:lumMod val="75000"/>
                </a:schemeClr>
              </a:solidFill>
              <a:cs typeface="Calibri" panose="020F0502020204030204"/>
            </a:endParaRPr>
          </a:p>
          <a:p>
            <a:pPr marL="285750" indent="-285750">
              <a:buFont typeface="Wingdings" panose="05000000000000000000" pitchFamily="2" charset="2"/>
              <a:buChar char="Ø"/>
            </a:pPr>
            <a:r>
              <a:rPr lang="en-US" sz="2400" dirty="0" smtClean="0">
                <a:solidFill>
                  <a:schemeClr val="accent1">
                    <a:lumMod val="75000"/>
                  </a:schemeClr>
                </a:solidFill>
                <a:cs typeface="Calibri" panose="020F0502020204030204"/>
              </a:rPr>
              <a:t>Logistic Regression</a:t>
            </a:r>
          </a:p>
          <a:p>
            <a:endParaRPr lang="en-US" sz="2400" dirty="0">
              <a:solidFill>
                <a:schemeClr val="accent1">
                  <a:lumMod val="75000"/>
                </a:schemeClr>
              </a:solidFill>
              <a:cs typeface="Calibri" panose="020F0502020204030204"/>
            </a:endParaRPr>
          </a:p>
          <a:p>
            <a:pPr marL="285750" indent="-285750">
              <a:buFont typeface="Wingdings" panose="05000000000000000000" pitchFamily="2" charset="2"/>
              <a:buChar char="Ø"/>
            </a:pPr>
            <a:r>
              <a:rPr lang="en-US" sz="2400" dirty="0" smtClean="0">
                <a:solidFill>
                  <a:schemeClr val="accent1">
                    <a:lumMod val="75000"/>
                  </a:schemeClr>
                </a:solidFill>
                <a:cs typeface="Calibri" panose="020F0502020204030204"/>
              </a:rPr>
              <a:t>Random Forest</a:t>
            </a:r>
          </a:p>
          <a:p>
            <a:pPr marL="285750" indent="-285750">
              <a:buFont typeface="Wingdings" panose="05000000000000000000" pitchFamily="2" charset="2"/>
              <a:buChar char="Ø"/>
            </a:pPr>
            <a:endParaRPr lang="en-US" sz="2400" dirty="0">
              <a:solidFill>
                <a:schemeClr val="accent1">
                  <a:lumMod val="75000"/>
                </a:schemeClr>
              </a:solidFill>
              <a:cs typeface="Calibri" panose="020F0502020204030204"/>
            </a:endParaRPr>
          </a:p>
          <a:p>
            <a:pPr marL="285750" indent="-285750">
              <a:buFont typeface="Wingdings" panose="05000000000000000000" pitchFamily="2" charset="2"/>
              <a:buChar char="Ø"/>
            </a:pPr>
            <a:r>
              <a:rPr lang="en-US" sz="2400" dirty="0" smtClean="0">
                <a:solidFill>
                  <a:schemeClr val="accent1">
                    <a:lumMod val="75000"/>
                  </a:schemeClr>
                </a:solidFill>
                <a:cs typeface="Calibri" panose="020F0502020204030204"/>
              </a:rPr>
              <a:t>SVM Classifier</a:t>
            </a:r>
            <a:endParaRPr lang="en-US" sz="2400" dirty="0">
              <a:solidFill>
                <a:schemeClr val="accent1">
                  <a:lumMod val="75000"/>
                </a:schemeClr>
              </a:solidFill>
              <a:cs typeface="Calibri" panose="020F0502020204030204"/>
            </a:endParaRPr>
          </a:p>
        </p:txBody>
      </p:sp>
    </p:spTree>
    <p:extLst>
      <p:ext uri="{BB962C8B-B14F-4D97-AF65-F5344CB8AC3E}">
        <p14:creationId xmlns:p14="http://schemas.microsoft.com/office/powerpoint/2010/main" val="1427838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B9CDC2-1C5D-4BD9-A47E-07C958CF3101}"/>
              </a:ext>
            </a:extLst>
          </p:cNvPr>
          <p:cNvPicPr>
            <a:picLocks noChangeAspect="1"/>
          </p:cNvPicPr>
          <p:nvPr/>
        </p:nvPicPr>
        <p:blipFill>
          <a:blip r:embed="rId2"/>
          <a:stretch>
            <a:fillRect/>
          </a:stretch>
        </p:blipFill>
        <p:spPr>
          <a:xfrm>
            <a:off x="255553" y="903118"/>
            <a:ext cx="6897878" cy="420770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Rectangle 2"/>
          <p:cNvSpPr/>
          <p:nvPr/>
        </p:nvSpPr>
        <p:spPr>
          <a:xfrm>
            <a:off x="162908" y="116129"/>
            <a:ext cx="2861645" cy="523220"/>
          </a:xfrm>
          <a:prstGeom prst="rect">
            <a:avLst/>
          </a:prstGeom>
        </p:spPr>
        <p:txBody>
          <a:bodyPr wrap="square">
            <a:spAutoFit/>
          </a:bodyPr>
          <a:lstStyle/>
          <a:p>
            <a:r>
              <a:rPr lang="en-US" sz="2800" dirty="0">
                <a:solidFill>
                  <a:schemeClr val="accent1">
                    <a:lumMod val="75000"/>
                  </a:schemeClr>
                </a:solidFill>
                <a:cs typeface="Calibri Light" panose="020F0302020204030204"/>
              </a:rPr>
              <a:t>Decision tree</a:t>
            </a:r>
            <a:endParaRPr lang="en-IN" sz="2800" dirty="0">
              <a:solidFill>
                <a:schemeClr val="accent1">
                  <a:lumMod val="75000"/>
                </a:schemeClr>
              </a:solidFill>
            </a:endParaRPr>
          </a:p>
        </p:txBody>
      </p:sp>
      <p:sp>
        <p:nvSpPr>
          <p:cNvPr id="4" name="TextBox 3"/>
          <p:cNvSpPr txBox="1"/>
          <p:nvPr/>
        </p:nvSpPr>
        <p:spPr>
          <a:xfrm>
            <a:off x="7807569" y="729762"/>
            <a:ext cx="3710354" cy="5604611"/>
          </a:xfrm>
          <a:prstGeom prst="rect">
            <a:avLst/>
          </a:prstGeom>
          <a:noFill/>
        </p:spPr>
        <p:txBody>
          <a:bodyPr wrap="square" rtlCol="0">
            <a:spAutoFit/>
          </a:bodyPr>
          <a:lstStyle/>
          <a:p>
            <a:pPr algn="just">
              <a:lnSpc>
                <a:spcPct val="90000"/>
              </a:lnSpc>
              <a:buNone/>
            </a:pPr>
            <a:r>
              <a:rPr lang="en-US" dirty="0">
                <a:ea typeface="+mn-lt"/>
                <a:cs typeface="+mn-lt"/>
              </a:rPr>
              <a:t>A decision tree is a graphical representation of specific decision situations that are used when complex branching occurs in a structured decision process. A decision tree is a predictive model based on a branching series of Boolean tests that use specific facts to make more generalized conclusions</a:t>
            </a:r>
            <a:r>
              <a:rPr lang="en-US" dirty="0" smtClean="0">
                <a:ea typeface="+mn-lt"/>
                <a:cs typeface="+mn-lt"/>
              </a:rPr>
              <a:t>.</a:t>
            </a:r>
          </a:p>
          <a:p>
            <a:pPr algn="just">
              <a:lnSpc>
                <a:spcPct val="90000"/>
              </a:lnSpc>
              <a:buNone/>
            </a:pPr>
            <a:endParaRPr lang="en-US" dirty="0">
              <a:cs typeface="Calibri"/>
            </a:endParaRPr>
          </a:p>
          <a:p>
            <a:pPr algn="just">
              <a:lnSpc>
                <a:spcPct val="90000"/>
              </a:lnSpc>
              <a:buNone/>
            </a:pPr>
            <a:r>
              <a:rPr lang="en-US" dirty="0">
                <a:ea typeface="+mn-lt"/>
                <a:cs typeface="+mn-lt"/>
              </a:rPr>
              <a:t>The main components of a decision tree involve decision points represented by nodes, actions and specific choices from a decision point. Each rule within a decision tree is represented by tracing a series of paths from root to node to the next node and so on until an action is reached.</a:t>
            </a:r>
            <a:endParaRPr lang="en-US" dirty="0">
              <a:cs typeface="Calibri"/>
            </a:endParaRPr>
          </a:p>
          <a:p>
            <a:pPr algn="just">
              <a:lnSpc>
                <a:spcPct val="90000"/>
              </a:lnSpc>
            </a:pPr>
            <a:endParaRPr lang="en-US" dirty="0">
              <a:cs typeface="Calibri"/>
            </a:endParaRPr>
          </a:p>
          <a:p>
            <a:endParaRPr lang="en-IN" dirty="0"/>
          </a:p>
        </p:txBody>
      </p:sp>
    </p:spTree>
    <p:extLst>
      <p:ext uri="{BB962C8B-B14F-4D97-AF65-F5344CB8AC3E}">
        <p14:creationId xmlns:p14="http://schemas.microsoft.com/office/powerpoint/2010/main" val="688015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845" y="404419"/>
            <a:ext cx="3148619" cy="523220"/>
          </a:xfrm>
          <a:prstGeom prst="rect">
            <a:avLst/>
          </a:prstGeom>
        </p:spPr>
        <p:txBody>
          <a:bodyPr wrap="none">
            <a:spAutoFit/>
          </a:bodyPr>
          <a:lstStyle/>
          <a:p>
            <a:r>
              <a:rPr lang="en-US" sz="2800" dirty="0">
                <a:solidFill>
                  <a:schemeClr val="accent1">
                    <a:lumMod val="75000"/>
                  </a:schemeClr>
                </a:solidFill>
                <a:cs typeface="Calibri Light"/>
              </a:rPr>
              <a:t>Logistic regression</a:t>
            </a:r>
            <a:endParaRPr lang="en-IN" sz="2800" dirty="0">
              <a:solidFill>
                <a:schemeClr val="accent1">
                  <a:lumMod val="75000"/>
                </a:schemeClr>
              </a:solidFill>
            </a:endParaRPr>
          </a:p>
        </p:txBody>
      </p:sp>
      <p:sp>
        <p:nvSpPr>
          <p:cNvPr id="3" name="TextBox 2"/>
          <p:cNvSpPr txBox="1"/>
          <p:nvPr/>
        </p:nvSpPr>
        <p:spPr>
          <a:xfrm>
            <a:off x="395654" y="1494692"/>
            <a:ext cx="3956538" cy="3970318"/>
          </a:xfrm>
          <a:prstGeom prst="rect">
            <a:avLst/>
          </a:prstGeom>
          <a:noFill/>
        </p:spPr>
        <p:txBody>
          <a:bodyPr wrap="square" rtlCol="0">
            <a:spAutoFit/>
          </a:bodyPr>
          <a:lstStyle/>
          <a:p>
            <a:r>
              <a:rPr lang="en-US" b="1" dirty="0">
                <a:ea typeface="+mn-lt"/>
                <a:cs typeface="+mn-lt"/>
              </a:rPr>
              <a:t>Logistic Regression</a:t>
            </a:r>
            <a:r>
              <a:rPr lang="en-US" dirty="0">
                <a:ea typeface="+mn-lt"/>
                <a:cs typeface="+mn-lt"/>
              </a:rPr>
              <a:t> is the appropriate regression analysis to conduct when the dependent variable is dichotomous (binary).  Like all regression analyses, the logistic regression is a predictive analysis.  Logistic regression is used to describe data and to explain the relationship between one dependent binary variable and one or more nominal, ordinal, interval or ratio level independent variables.</a:t>
            </a:r>
          </a:p>
          <a:p>
            <a:endParaRPr lang="en-IN" dirty="0"/>
          </a:p>
        </p:txBody>
      </p:sp>
      <p:pic>
        <p:nvPicPr>
          <p:cNvPr id="4" name="Picture 3">
            <a:extLst>
              <a:ext uri="{FF2B5EF4-FFF2-40B4-BE49-F238E27FC236}">
                <a16:creationId xmlns:a16="http://schemas.microsoft.com/office/drawing/2014/main" id="{C2933AC1-418E-4DA2-93DB-D5F3894EB913}"/>
              </a:ext>
            </a:extLst>
          </p:cNvPr>
          <p:cNvPicPr>
            <a:picLocks noChangeAspect="1"/>
          </p:cNvPicPr>
          <p:nvPr/>
        </p:nvPicPr>
        <p:blipFill>
          <a:blip r:embed="rId2"/>
          <a:stretch>
            <a:fillRect/>
          </a:stretch>
        </p:blipFill>
        <p:spPr>
          <a:xfrm>
            <a:off x="5083970" y="271095"/>
            <a:ext cx="6471139" cy="323557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962F3A84-4B97-4DDD-8BAA-D4C65F23C17B}"/>
              </a:ext>
            </a:extLst>
          </p:cNvPr>
          <p:cNvPicPr>
            <a:picLocks noChangeAspect="1"/>
          </p:cNvPicPr>
          <p:nvPr/>
        </p:nvPicPr>
        <p:blipFill>
          <a:blip r:embed="rId3"/>
          <a:stretch>
            <a:fillRect/>
          </a:stretch>
        </p:blipFill>
        <p:spPr>
          <a:xfrm>
            <a:off x="5083970" y="3716968"/>
            <a:ext cx="6442681" cy="285088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11715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6331" y="325316"/>
            <a:ext cx="7886700" cy="523220"/>
          </a:xfrm>
          <a:prstGeom prst="rect">
            <a:avLst/>
          </a:prstGeom>
          <a:noFill/>
        </p:spPr>
        <p:txBody>
          <a:bodyPr wrap="square" rtlCol="0">
            <a:spAutoFit/>
          </a:bodyPr>
          <a:lstStyle/>
          <a:p>
            <a:r>
              <a:rPr lang="en-IN" sz="2800" dirty="0">
                <a:solidFill>
                  <a:schemeClr val="accent1">
                    <a:lumMod val="75000"/>
                  </a:schemeClr>
                </a:solidFill>
              </a:rPr>
              <a:t>DECLARATION</a:t>
            </a:r>
          </a:p>
        </p:txBody>
      </p:sp>
      <p:sp>
        <p:nvSpPr>
          <p:cNvPr id="3" name="TextBox 2"/>
          <p:cNvSpPr txBox="1"/>
          <p:nvPr/>
        </p:nvSpPr>
        <p:spPr>
          <a:xfrm>
            <a:off x="422031" y="1362808"/>
            <a:ext cx="9346223" cy="4524315"/>
          </a:xfrm>
          <a:prstGeom prst="rect">
            <a:avLst/>
          </a:prstGeom>
          <a:noFill/>
        </p:spPr>
        <p:txBody>
          <a:bodyPr wrap="square" rtlCol="0">
            <a:spAutoFit/>
          </a:bodyPr>
          <a:lstStyle/>
          <a:p>
            <a:pPr algn="just"/>
            <a:r>
              <a:rPr lang="en-US" dirty="0" smtClean="0">
                <a:solidFill>
                  <a:srgbClr val="000000"/>
                </a:solidFill>
                <a:latin typeface="Times New Roman" panose="02020603050405020304" pitchFamily="18" charset="0"/>
                <a:ea typeface="Times New Roman" panose="02020603050405020304" pitchFamily="18" charset="0"/>
              </a:rPr>
              <a:t>We hereby declare that the project entitled- </a:t>
            </a:r>
            <a:r>
              <a:rPr lang="en-US" b="1" dirty="0" smtClean="0">
                <a:solidFill>
                  <a:srgbClr val="000000"/>
                </a:solidFill>
                <a:latin typeface="Times New Roman" panose="02020603050405020304" pitchFamily="18" charset="0"/>
                <a:ea typeface="Times New Roman" panose="02020603050405020304" pitchFamily="18" charset="0"/>
              </a:rPr>
              <a:t>“CROP RECOMMENDATION SYSTEM”,</a:t>
            </a:r>
            <a:r>
              <a:rPr lang="en-US" dirty="0" smtClean="0">
                <a:solidFill>
                  <a:srgbClr val="000000"/>
                </a:solidFill>
                <a:latin typeface="Times New Roman" panose="02020603050405020304" pitchFamily="18" charset="0"/>
                <a:ea typeface="Times New Roman" panose="02020603050405020304" pitchFamily="18" charset="0"/>
              </a:rPr>
              <a:t> which is being submitted as Major Project of 5</a:t>
            </a:r>
            <a:r>
              <a:rPr lang="en-US" baseline="30000" dirty="0" smtClean="0">
                <a:solidFill>
                  <a:srgbClr val="000000"/>
                </a:solidFill>
                <a:latin typeface="Times New Roman" panose="02020603050405020304" pitchFamily="18" charset="0"/>
                <a:ea typeface="Times New Roman" panose="02020603050405020304" pitchFamily="18" charset="0"/>
              </a:rPr>
              <a:t>th</a:t>
            </a:r>
            <a:r>
              <a:rPr lang="en-US" dirty="0" smtClean="0">
                <a:solidFill>
                  <a:srgbClr val="000000"/>
                </a:solidFill>
                <a:latin typeface="Times New Roman" panose="02020603050405020304" pitchFamily="18" charset="0"/>
                <a:ea typeface="Times New Roman" panose="02020603050405020304" pitchFamily="18" charset="0"/>
              </a:rPr>
              <a:t> semester in </a:t>
            </a:r>
            <a:r>
              <a:rPr lang="en-US" b="1" dirty="0" smtClean="0">
                <a:solidFill>
                  <a:srgbClr val="000000"/>
                </a:solidFill>
                <a:latin typeface="Times New Roman" panose="02020603050405020304" pitchFamily="18" charset="0"/>
                <a:ea typeface="Times New Roman" panose="02020603050405020304" pitchFamily="18" charset="0"/>
              </a:rPr>
              <a:t>Master of Computer Applications (MCA</a:t>
            </a:r>
            <a:r>
              <a:rPr lang="en-US" dirty="0" smtClean="0">
                <a:solidFill>
                  <a:srgbClr val="000000"/>
                </a:solidFill>
                <a:latin typeface="Times New Roman" panose="02020603050405020304" pitchFamily="18" charset="0"/>
                <a:ea typeface="Times New Roman" panose="02020603050405020304" pitchFamily="18" charset="0"/>
              </a:rPr>
              <a:t>) to </a:t>
            </a:r>
            <a:r>
              <a:rPr lang="en-US" b="1" dirty="0" smtClean="0">
                <a:solidFill>
                  <a:srgbClr val="000000"/>
                </a:solidFill>
                <a:latin typeface="Times New Roman" panose="02020603050405020304" pitchFamily="18" charset="0"/>
                <a:ea typeface="Times New Roman" panose="02020603050405020304" pitchFamily="18" charset="0"/>
              </a:rPr>
              <a:t>Asansol Engineering College, Asansol (W.B)</a:t>
            </a:r>
            <a:r>
              <a:rPr lang="en-US" dirty="0" smtClean="0">
                <a:solidFill>
                  <a:srgbClr val="000000"/>
                </a:solidFill>
                <a:latin typeface="Times New Roman" panose="02020603050405020304" pitchFamily="18" charset="0"/>
                <a:ea typeface="Times New Roman" panose="02020603050405020304" pitchFamily="18" charset="0"/>
              </a:rPr>
              <a:t> is the record of our genuine work under the guidance of our guide </a:t>
            </a:r>
            <a:r>
              <a:rPr lang="en-US" b="1" dirty="0">
                <a:solidFill>
                  <a:srgbClr val="000000"/>
                </a:solidFill>
                <a:latin typeface="Times New Roman" panose="02020603050405020304" pitchFamily="18" charset="0"/>
                <a:ea typeface="Times New Roman" panose="02020603050405020304" pitchFamily="18" charset="0"/>
              </a:rPr>
              <a:t>MR. SOUMEN PRAKASH </a:t>
            </a:r>
            <a:r>
              <a:rPr lang="en-US" b="1" dirty="0" smtClean="0">
                <a:solidFill>
                  <a:srgbClr val="000000"/>
                </a:solidFill>
                <a:latin typeface="Times New Roman" panose="02020603050405020304" pitchFamily="18" charset="0"/>
                <a:ea typeface="Times New Roman" panose="02020603050405020304" pitchFamily="18" charset="0"/>
              </a:rPr>
              <a:t>KABI </a:t>
            </a:r>
            <a:r>
              <a:rPr lang="en-US" dirty="0" smtClean="0">
                <a:solidFill>
                  <a:srgbClr val="000000"/>
                </a:solidFill>
                <a:latin typeface="Times New Roman" panose="02020603050405020304" pitchFamily="18" charset="0"/>
                <a:ea typeface="Times New Roman" panose="02020603050405020304" pitchFamily="18" charset="0"/>
              </a:rPr>
              <a:t>Department of </a:t>
            </a:r>
            <a:r>
              <a:rPr lang="en-US" b="1" dirty="0" smtClean="0">
                <a:solidFill>
                  <a:srgbClr val="000000"/>
                </a:solidFill>
                <a:latin typeface="Times New Roman" panose="02020603050405020304" pitchFamily="18" charset="0"/>
                <a:ea typeface="Times New Roman" panose="02020603050405020304" pitchFamily="18" charset="0"/>
              </a:rPr>
              <a:t>Computer Application Asansol Engineering College, Asansol</a:t>
            </a:r>
          </a:p>
          <a:p>
            <a:pPr algn="just"/>
            <a:endParaRPr lang="en-US" b="1" dirty="0">
              <a:solidFill>
                <a:srgbClr val="000000"/>
              </a:solidFill>
              <a:latin typeface="Times New Roman" panose="02020603050405020304" pitchFamily="18" charset="0"/>
              <a:ea typeface="Times New Roman" panose="02020603050405020304" pitchFamily="18" charset="0"/>
            </a:endParaRPr>
          </a:p>
          <a:p>
            <a:pPr algn="just">
              <a:lnSpc>
                <a:spcPct val="150000"/>
              </a:lnSpc>
            </a:pPr>
            <a:r>
              <a:rPr lang="en-US" b="1" dirty="0">
                <a:solidFill>
                  <a:srgbClr val="000000"/>
                </a:solidFill>
                <a:latin typeface="Times New Roman" panose="02020603050405020304" pitchFamily="18" charset="0"/>
                <a:ea typeface="Times New Roman" panose="02020603050405020304" pitchFamily="18" charset="0"/>
              </a:rPr>
              <a:t>SIDDHARTHA KHAWAS (10871022006)</a:t>
            </a:r>
          </a:p>
          <a:p>
            <a:pPr algn="just">
              <a:lnSpc>
                <a:spcPct val="150000"/>
              </a:lnSpc>
            </a:pPr>
            <a:r>
              <a:rPr lang="en-US" b="1" dirty="0">
                <a:solidFill>
                  <a:srgbClr val="000000"/>
                </a:solidFill>
                <a:latin typeface="Times New Roman" panose="02020603050405020304" pitchFamily="18" charset="0"/>
                <a:ea typeface="Times New Roman" panose="02020603050405020304" pitchFamily="18" charset="0"/>
              </a:rPr>
              <a:t>SUBHAM CHAKRABORTY (10871022007)</a:t>
            </a:r>
          </a:p>
          <a:p>
            <a:pPr algn="just">
              <a:lnSpc>
                <a:spcPct val="150000"/>
              </a:lnSpc>
            </a:pPr>
            <a:r>
              <a:rPr lang="en-US" b="1" dirty="0">
                <a:solidFill>
                  <a:srgbClr val="000000"/>
                </a:solidFill>
                <a:latin typeface="Times New Roman" panose="02020603050405020304" pitchFamily="18" charset="0"/>
                <a:ea typeface="Times New Roman" panose="02020603050405020304" pitchFamily="18" charset="0"/>
              </a:rPr>
              <a:t>SHIVENDU SHIVAM (10871022051)</a:t>
            </a:r>
          </a:p>
          <a:p>
            <a:pPr algn="just">
              <a:lnSpc>
                <a:spcPct val="150000"/>
              </a:lnSpc>
            </a:pPr>
            <a:r>
              <a:rPr lang="en-US" b="1" dirty="0">
                <a:solidFill>
                  <a:srgbClr val="000000"/>
                </a:solidFill>
                <a:latin typeface="Times New Roman" panose="02020603050405020304" pitchFamily="18" charset="0"/>
                <a:ea typeface="Times New Roman" panose="02020603050405020304" pitchFamily="18" charset="0"/>
              </a:rPr>
              <a:t>SUMIT KUMAR CHOUBEY (10871022003</a:t>
            </a:r>
            <a:r>
              <a:rPr lang="en-US" b="1" dirty="0" smtClean="0">
                <a:solidFill>
                  <a:srgbClr val="000000"/>
                </a:solidFill>
                <a:latin typeface="Times New Roman" panose="02020603050405020304" pitchFamily="18" charset="0"/>
                <a:ea typeface="Times New Roman" panose="02020603050405020304" pitchFamily="18" charset="0"/>
              </a:rPr>
              <a:t>)</a:t>
            </a:r>
          </a:p>
          <a:p>
            <a:pPr algn="just">
              <a:lnSpc>
                <a:spcPct val="200000"/>
              </a:lnSpc>
            </a:pPr>
            <a:r>
              <a:rPr lang="en-US" b="1" dirty="0" smtClean="0">
                <a:solidFill>
                  <a:srgbClr val="000000"/>
                </a:solidFill>
                <a:latin typeface="Times New Roman" panose="02020603050405020304" pitchFamily="18" charset="0"/>
                <a:ea typeface="Times New Roman" panose="02020603050405020304" pitchFamily="18" charset="0"/>
              </a:rPr>
              <a:t>Place</a:t>
            </a:r>
            <a:r>
              <a:rPr lang="en-US" b="1" dirty="0">
                <a:solidFill>
                  <a:srgbClr val="000000"/>
                </a:solidFill>
                <a:latin typeface="Times New Roman" panose="02020603050405020304" pitchFamily="18"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a:lnSpc>
                <a:spcPct val="200000"/>
              </a:lnSpc>
            </a:pPr>
            <a:r>
              <a:rPr lang="en-US" b="1" dirty="0">
                <a:solidFill>
                  <a:srgbClr val="000000"/>
                </a:solidFill>
                <a:latin typeface="Times New Roman" panose="02020603050405020304" pitchFamily="18" charset="0"/>
                <a:ea typeface="Times New Roman" panose="02020603050405020304" pitchFamily="18" charset="0"/>
              </a:rPr>
              <a:t>Date:</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1373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092" y="202223"/>
            <a:ext cx="2706190" cy="523220"/>
          </a:xfrm>
          <a:prstGeom prst="rect">
            <a:avLst/>
          </a:prstGeom>
          <a:noFill/>
        </p:spPr>
        <p:txBody>
          <a:bodyPr wrap="none" rtlCol="0">
            <a:spAutoFit/>
          </a:bodyPr>
          <a:lstStyle/>
          <a:p>
            <a:r>
              <a:rPr lang="en-IN" sz="2800" b="1" dirty="0" smtClean="0">
                <a:solidFill>
                  <a:schemeClr val="accent1">
                    <a:lumMod val="75000"/>
                  </a:schemeClr>
                </a:solidFill>
              </a:rPr>
              <a:t>Random Forest</a:t>
            </a:r>
            <a:endParaRPr lang="en-IN" sz="2800" b="1" dirty="0">
              <a:solidFill>
                <a:schemeClr val="accent1">
                  <a:lumMod val="75000"/>
                </a:schemeClr>
              </a:solidFill>
            </a:endParaRPr>
          </a:p>
        </p:txBody>
      </p:sp>
      <p:pic>
        <p:nvPicPr>
          <p:cNvPr id="2050" name="Picture 2" descr="Random Forest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31" y="162657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41476" y="863111"/>
            <a:ext cx="4703885" cy="4247317"/>
          </a:xfrm>
          <a:prstGeom prst="rect">
            <a:avLst/>
          </a:prstGeom>
          <a:noFill/>
        </p:spPr>
        <p:txBody>
          <a:bodyPr wrap="square" rtlCol="0">
            <a:spAutoFit/>
          </a:bodyPr>
          <a:lstStyle/>
          <a:p>
            <a:r>
              <a:rPr lang="en-IN" b="1" i="1" dirty="0"/>
              <a:t>Random Forest </a:t>
            </a:r>
            <a:r>
              <a:rPr lang="en-IN" dirty="0"/>
              <a:t>is a classifier that contains a number of decision trees on various subsets of the given dataset and takes the average to improve the predictive accuracy of that dataset</a:t>
            </a:r>
            <a:r>
              <a:rPr lang="en-IN" dirty="0" smtClean="0"/>
              <a:t>.</a:t>
            </a:r>
            <a:r>
              <a:rPr lang="en-IN" dirty="0"/>
              <a:t> Instead of relying on one decision tree, the random forest takes the prediction from each tree and based on the majority votes of predictions, and it predicts the final output</a:t>
            </a:r>
            <a:r>
              <a:rPr lang="en-IN" dirty="0" smtClean="0"/>
              <a:t>.</a:t>
            </a:r>
          </a:p>
          <a:p>
            <a:endParaRPr lang="en-IN" dirty="0"/>
          </a:p>
          <a:p>
            <a:endParaRPr lang="en-IN" dirty="0" smtClean="0"/>
          </a:p>
          <a:p>
            <a:endParaRPr lang="en-IN" dirty="0"/>
          </a:p>
          <a:p>
            <a:r>
              <a:rPr lang="en-IN" b="1" dirty="0"/>
              <a:t>The greater number of trees in the forest leads to higher accuracy and prevents the problem of overfitting.</a:t>
            </a:r>
            <a:endParaRPr lang="en-IN" dirty="0"/>
          </a:p>
        </p:txBody>
      </p:sp>
    </p:spTree>
    <p:extLst>
      <p:ext uri="{BB962C8B-B14F-4D97-AF65-F5344CB8AC3E}">
        <p14:creationId xmlns:p14="http://schemas.microsoft.com/office/powerpoint/2010/main" val="2479703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0988"/>
            <a:ext cx="4690195" cy="369332"/>
          </a:xfrm>
          <a:prstGeom prst="rect">
            <a:avLst/>
          </a:prstGeom>
        </p:spPr>
        <p:txBody>
          <a:bodyPr wrap="none">
            <a:spAutoFit/>
          </a:bodyPr>
          <a:lstStyle/>
          <a:p>
            <a:pPr algn="just"/>
            <a:r>
              <a:rPr lang="en-IN" b="1" dirty="0">
                <a:solidFill>
                  <a:schemeClr val="accent1">
                    <a:lumMod val="75000"/>
                  </a:schemeClr>
                </a:solidFill>
                <a:latin typeface="erdana"/>
              </a:rPr>
              <a:t>Support Vector Machine </a:t>
            </a:r>
            <a:r>
              <a:rPr lang="en-IN" b="1" dirty="0" smtClean="0">
                <a:solidFill>
                  <a:schemeClr val="accent1">
                    <a:lumMod val="75000"/>
                  </a:schemeClr>
                </a:solidFill>
                <a:latin typeface="erdana"/>
              </a:rPr>
              <a:t>Algorithm (SVM)</a:t>
            </a:r>
            <a:endParaRPr lang="en-IN" b="1" i="0" dirty="0">
              <a:solidFill>
                <a:schemeClr val="accent1">
                  <a:lumMod val="75000"/>
                </a:schemeClr>
              </a:solidFill>
              <a:effectLst/>
              <a:latin typeface="erdana"/>
            </a:endParaRPr>
          </a:p>
        </p:txBody>
      </p:sp>
      <p:pic>
        <p:nvPicPr>
          <p:cNvPr id="3074" name="Picture 2" descr="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9" y="2154115"/>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59062" y="580320"/>
            <a:ext cx="5292969" cy="3970318"/>
          </a:xfrm>
          <a:prstGeom prst="rect">
            <a:avLst/>
          </a:prstGeom>
          <a:noFill/>
        </p:spPr>
        <p:txBody>
          <a:bodyPr wrap="square" rtlCol="0">
            <a:spAutoFit/>
          </a:bodyPr>
          <a:lstStyle/>
          <a:p>
            <a:r>
              <a:rPr lang="en-IN" dirty="0"/>
              <a:t>Support Vector Machine or SVM is one of the most popular Supervised Learning algorithms, which is used for Classification as well as Regression problems. However, primarily, it is used for Classification problems in Machine Learning</a:t>
            </a:r>
            <a:r>
              <a:rPr lang="en-IN" dirty="0" smtClean="0"/>
              <a:t>.</a:t>
            </a:r>
          </a:p>
          <a:p>
            <a:endParaRPr lang="en-IN" dirty="0"/>
          </a:p>
          <a:p>
            <a:r>
              <a:rPr lang="en-IN" dirty="0"/>
              <a:t>The goal of the SVM algorithm is to create the best line or decision boundary that can segregate n-dimensional space into classes so that we can easily put the new data point in the correct category in the future. This best decision boundary is called a hyperplane</a:t>
            </a:r>
            <a:r>
              <a:rPr lang="en-IN" dirty="0" smtClean="0"/>
              <a:t>.</a:t>
            </a:r>
          </a:p>
          <a:p>
            <a:endParaRPr lang="en-IN" dirty="0"/>
          </a:p>
          <a:p>
            <a:endParaRPr lang="en-IN" dirty="0"/>
          </a:p>
        </p:txBody>
      </p:sp>
    </p:spTree>
    <p:extLst>
      <p:ext uri="{BB962C8B-B14F-4D97-AF65-F5344CB8AC3E}">
        <p14:creationId xmlns:p14="http://schemas.microsoft.com/office/powerpoint/2010/main" val="555579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9509" y="360456"/>
            <a:ext cx="8414005" cy="523220"/>
          </a:xfrm>
          <a:prstGeom prst="rect">
            <a:avLst/>
          </a:prstGeom>
        </p:spPr>
        <p:txBody>
          <a:bodyPr wrap="square">
            <a:spAutoFit/>
          </a:bodyPr>
          <a:lstStyle/>
          <a:p>
            <a:r>
              <a:rPr lang="en-US" sz="2800" dirty="0">
                <a:solidFill>
                  <a:schemeClr val="accent1">
                    <a:lumMod val="75000"/>
                  </a:schemeClr>
                </a:solidFill>
                <a:cs typeface="Calibri Light"/>
              </a:rPr>
              <a:t>Accuracy comparison graph</a:t>
            </a:r>
            <a:endParaRPr lang="en-IN" sz="2800" dirty="0">
              <a:solidFill>
                <a:schemeClr val="accent1">
                  <a:lumMod val="75000"/>
                </a:schemeClr>
              </a:solidFill>
            </a:endParaRPr>
          </a:p>
        </p:txBody>
      </p:sp>
      <p:sp>
        <p:nvSpPr>
          <p:cNvPr id="3" name="AutoShape 2" descr="data:image/png;base64,iVBORw0KGgoAAAANSUhEUgAAA70AAAHWCAYAAAC7ce4cAAAAOXRFWHRTb2Z0d2FyZQBNYXRwbG90bGliIHZlcnNpb24zLjcuMSwgaHR0cHM6Ly9tYXRwbG90bGliLm9yZy/bCgiHAAAACXBIWXMAAA9hAAAPYQGoP6dpAABMsUlEQVR4nO3deVQW5f//8dfNjrK5A4UgkqKJuKRmprhgmrnm/jGX3HLL0hZNU8QlbdHcsvq4QH1yyzW3LDWlRUtNcflqmqhp5Z6yaSAwvz863j/vQAUEkfH5OGfO8Z655pr3THOIF9d1z1gMwzAEAAAAAIAJ2RV0AQAAAAAA5BdCLwAAAADAtAi9AAAAAADTIvQCAAAAAEyL0AsAAAAAMC1CLwAAAADAtAi9AAAAAADTIvQCAAAAAEyL0AsAAAAAMC1CLwAAwH0qICBAvXr1KugyAKBQI/QCAJCP5syZI4vFojp16hR0KYXSuXPn9Oqrryo4OFhFihRR0aJFVbNmTU2cOFFXrlwp6PIAAIWAxTAMo6CLAADArOrVq6c///xTJ0+e1K+//qqgoKCCLqnQ2LVrl1q0aKGkpCQ999xzqlmzpiRp9+7dWrJkiZ544gl9/fXXBVxl/kpJSZGdnZ0cHR0LuhQAKLQIvQAA5JMTJ04oMDBQK1eu1AsvvKDBgwcrIiKioMvKUnJysooWLVrQZVhduXJFVapUUVpamrZt26bg4GCb7efOndPcuXP15ptvFlCF+ccwDP39999ydXUt6FIAwBSY3gwAQD5ZuHChihUrpmeeeUYdOnTQwoULs2x35coVDRs2TAEBAXJ2dtbDDz+sHj166OLFi9Y2f//9t8aNG6cKFSrIxcVFPj4+evbZZxUXFydJ2rZtmywWi7Zt22bT98mTJ2WxWBQdHW1d16tXL7m5uSkuLk4tWrSQu7u7unXrJkn67rvv1LFjR5UtW1bOzs7y8/PTsGHDdO3atUx1//LLL+rUqZNKlSolV1dXVaxYUaNHj5Ykbd26VRaLRatWrcq036JFi2SxWLRjx45bXruPP/5Yf/zxh6ZNm5Yp8EpSmTJlMgXeOXPm6NFHH5Wzs7N8fX01ePDgTFOgGzZsqCpVqmj//v0KCwtTkSJFFBQUpOXLl0uSYmJiVKdOHev5bN682Wb/cePGyWKxWM/dw8NDJUqU0EsvvaS///7bpm1UVJQaN26s0qVLy9nZWZUrV9aHH36Y6VwCAgLUsmVLffXVV3rsscfk6uqqjz/+2Lrt5u/0Xr9+XZGRkXrkkUfk4uKiEiVK6Mknn9SmTZts+vzmm29Uv359FS1aVF5eXmrTpo0OHz6c5bkcO3ZMvXr1kpeXlzw9PfX888/r6tWrWfxXAYDCidALAEA+WbhwoZ599lk5OTmpa9eu+vXXX7Vr1y6bNklJSapfv75mzZqlp556SjNmzNCAAQP0yy+/6Pfff5ckpaenq2XLloqMjFTNmjU1depUvfTSS4qPj9fBgwdzVVtaWpqaNWum0qVL67333lP79u0lScuWLdPVq1c1cOBAzZo1S82aNdOsWbPUo0cPm/3379+vOnXq6JtvvlG/fv00Y8YMtW3bVmvXrpX0T7j08/PLMugvXLhQ5cuXV926dW9Z35o1a+Tq6qoOHTpk63zGjRunwYMHy9fXV1OnTlX79u318ccf66mnntL169dt2l6+fFktW7ZUnTp19M4778jZ2VldunTR0qVL1aVLF7Vo0UJTpkxRcnKyOnTooMTExEzH69Spk/7++29NnjxZLVq00MyZM9W/f3+bNh9++KH8/f01atQoTZ06VX5+fho0aJA++OCDTP0dOXJEXbt2VdOmTTVjxgxVq1btlucZGRmpRo0aafbs2Ro9erTKli2rPXv2WNts3rxZzZo10/nz5zVu3DgNHz5c27dvV7169XTy5MkszyUxMVGTJ09Wp06dFB0drcjIyGxcdQAoJAwAAJDndu/ebUgyNm3aZBiGYWRkZBgPP/yw8dJLL9m0Gzt2rCHJWLlyZaY+MjIyDMMwjAULFhiSjGnTpt2yzdatWw1JxtatW222nzhxwpBkREVFWdf17NnTkGSMHDkyU39Xr17NtG7y5MmGxWIxfvvtN+u6Bg0aGO7u7jbrbq7HMAzjjTfeMJydnY0rV65Y150/f95wcHAwIiIiMh3nZsWKFTNCQ0Nv2+bmPp2cnIynnnrKSE9Pt66fPXu2IclYsGCBdV1YWJghyVi0aJF13S+//GJIMuzs7Iwff/zRuv6rr77KdO0iIiIMSUbr1q1tahg0aJAhydi3b591XVbXslmzZkZgYKDNOn9/f0OSsXHjxkzt/f39jZ49e1o/h4aGGs8888xtroZhVKtWzShdurRx6dIl67p9+/YZdnZ2Ro8ePTKdS+/evW32b9eunVGiRInbHgMAChNGegEAyAcLFy5UmTJl1KhRI0mSxWJR586dtWTJEqWnp1vbrVixQqGhoWrXrl2mPiwWi7VNyZIl9eKLL96yTW4MHDgw07qbv0eanJysixcv6oknnpBhGNq7d68k6cKFC/r222/Vu3dvlS1b9pb19OjRQykpKdapw5K0dOlSpaWl6bnnnrttbQkJCXJ3d8/WeWzevFmpqal6+eWXZWf3/3+16devnzw8PLR+/Xqb9m5uburSpYv1c8WKFeXl5aVKlSrZPGX7xr+PHz+e6ZiDBw+2+Xzjv82GDRus626+lvHx8bp48aLCwsJ0/PhxxcfH2+xfrlw5NWvW7I7n6uXlpf/7v//Tr7/+muX2M2fOKDY2Vr169VLx4sWt66tWraqmTZva1HfDgAEDbD7Xr19fly5dUkJCwh3rAYDCgNALAEAeS09P15IlS9SoUSOdOHFCx44d07Fjx1SnTh2dO3dOW7ZssbaNi4tTlSpVbttfXFycKlasKAcHhzyr0cHBQQ8//HCm9adOnbIGJjc3N5UqVUphYWGSZA1qN0LgneoODg5WrVq1bKY4L1y4UI8//vgdn2Lt4eGR5bTirPz222+S/gmvN3NyclJgYKB1+w0PP/xwpj8WeHp6ys/PL9M66Z/p0P/2yCOP2HwuX7687OzsbKYP//DDDwoPD7d+r7ZUqVIaNWqUJGUZerNj/PjxunLliipUqKCQkBC99tpr2r9/v3X7ra6FJFWqVEkXL15UcnKyzfp//+GiWLFikrI+bwAojAi9AADksW+++UZnzpzRkiVL9Mgjj1iXTp06SdItH2h1N2414nvzqPLNnJ2dbUZFb7Rt2rSp1q9frxEjRmj16tXatGmT9SFYGRkZOa6rR48eiomJ0e+//664uDj9+OOPdxzllf4JzEePHlVqamqOj3kn9vb2OVpvZONFF/++/nFxcWrSpIkuXryoadOmaf369dq0aZOGDRsmKfO1zO6Tmhs0aKC4uDgtWLBAVapU0bx581SjRg3NmzcvW/tn5W7OGwAKg7z7kzEAAJD0T6gtXbp0lg8sWrlypVatWqWPPvpIrq6uKl++/B0fRlW+fHn99NNPun79+i3f13pjdO7fTyv+9yjn7Rw4cEBHjx7VJ598YvPgqn8/GTgwMFCSsvUQrS5dumj48OFavHixrl27JkdHR3Xu3PmO+7Vq1Uo7duzQihUr1LVr19u29ff3l/TPw6Bu1CZJqampOnHihMLDw+94vJz69ddfbUZnjx07poyMDAUEBEiS1q5dq5SUFK1Zs8ZmJHXr1q13fezixYvr+eef1/PPP6+kpCQ1aNBA48aNU9++fW2uxb/98ssvKlmy5H31aioAuBcY6QUAIA9du3ZNK1euVMuWLdWhQ4dMy5AhQ5SYmKg1a9ZIktq3b699+/Zl+WqfGyNt7du318WLFzV79uxbtvH395e9vb2+/fZbm+1z5szJdu03RvxuHuEzDEMzZsywaVeqVCk1aNBACxYs0KlTp7Ks54aSJUvq6aef1meffaaFCxeqefPmKlmy5B1rGTBggHx8fPTKK6/o6NGjmbafP39eEydOlCSFh4fLyclJM2fOtDn+/PnzFR8fr2eeeeaOx8upf/9BY9asWZKkp59+WlLW1zI+Pl5RUVF3ddxLly7ZfHZzc1NQUJBSUlIkST4+PqpWrZo++eQTmz+AHDx4UF9//bVatGhxV8cHgMKIkV4AAPLQmjVrlJiYqNatW2e5/fHHH1epUqW0cOFCde7cWa+99pqWL1+ujh07qnfv3qpZs6b++usvrVmzRh999JFCQ0PVo0cPffrppxo+fLh27typ+vXrKzk5WZs3b9agQYPUpk0beXp6qmPHjpo1a5YsFovKly+vdevW6fz589muPTg4WOXLl9err76qP/74Qx4eHlqxYkWW3+2cOXOmnnzySdWoUUP9+/dXuXLldPLkSa1fv16xsbE2bXv06GF99dCECROyVUuxYsW0atUqtWjRQtWqVdNzzz2nmjVrSpL27NmjxYsXW195VKpUKb3xxhuKjIxU8+bN1bp1ax05ckRz5sxRrVq1sjWdOqdOnDih1q1bq3nz5tqxY4c+++wz/ec//1FoaKgk6amnnpKTk5NatWqlF154QUlJSZo7d65Kly6tM2fO5Pq4lStXVsOGDVWzZk0VL15cu3fv1vLlyzVkyBBrm3fffVdPP/206tatqz59+ujatWuaNWuWPD09NW7cuLs9dQAofArqsdEAAJhRq1atDBcXFyM5OfmWbXr16mU4OjoaFy9eNAzDMC5dumQMGTLEeOihhwwnJyfj4YcfNnr27Gndbhj/vP5m9OjRRrly5QxHR0fD29vb6NChgxEXF2dtc+HCBaN9+/ZGkSJFjGLFihkvvPCCcfDgwSxfWVS0aNEsazt06JARHh5uuLm5GSVLljT69etn7Nu3L1MfhmEYBw8eNNq1a2d4eXkZLi4uRsWKFY0xY8Zk6jMlJcUoVqyY4enpaVy7di07l9Hqzz//NIYNG2ZUqFDBcHFxMYoUKWLUrFnTmDRpkhEfH2/Tdvbs2UZwcLDh6OholClTxhg4cKBx+fJlmzZhYWHGo48+muk4/v7+Wb4KSJIxePBg6+cbr/k5dOiQ0aFDB8Pd3d0oVqyYMWTIkEzntmbNGqNq1aqGi4uLERAQYLz99tvW10+dOHHijse+se3mVxZNnDjRqF27tuHl5WW4uroawcHBxqRJk4zU1FSb/TZv3mzUq1fPcHV1NTw8PIxWrVoZhw4dsmlz41wuXLhgsz4qKipTjQBQmFkMg6cUAACA/JOWliZfX1+1atVK8+fPL+hy7sq4ceMUGRmpCxcuZGuaNgCg4PGdXgAAkK9Wr16tCxcu2DwcCwCAe4Xv9AIAgHzx008/af/+/ZowYYKqV69ufd8vAAD3EiO9AAAgX3z44YcaOHCgSpcurU8//bSgywEAPKD4Ti8AAAAAwLQY6QUAAAAAmBahFwAAAABgWjzICoVGRkaG/vzzT7m7u8tisRR0OQAAAAAKiGEYSkxMlK+vr+zsbj+WS+hFofHnn3/Kz8+voMsAAAAAcJ84ffq0Hn744du2IfSi0HB3d5f0z43t4eFRwNUAAAAAKCgJCQny8/OzZoTbIfSi0LgxpdnDw4PQCwAAACBbX3vkQVYAAAAAANMi9AIAAAAATIvQCwAAAAAwLUIvAAAAAMC0eJAVCp2y1UfIYu9c0GUAAAAANi4fnV7QJSALjPQCAAAAAEyL0AsAAAAAMC1CLwAAAADAtAi9AAAAAADTIvQCAAAAAEyL0AsAAAAAMC1CLwAAAADAtAi9AAAAAADTIvQCAAAAAEyL0AsAAAAAMC1CLwAAAADAtAi9AAAAAADTIvQCAAAAAEyL0AsAAAAAMC1CLwAAAADAtAi9AAAAAADTIvQCAAAAAEyL0AsAAAAAMC1CLwAAAADAtAi9AAAAAADTIvQCAAAAAEyL0AsAAAAAMC1CLwAAAADAtAi9AAAAAADTIvQCAAAAAEyL0HufCAgI0PTp0/O8LQAAAAA8yAi9t9GrVy9ZLBZZLBY5OjqqTJkyatq0qRYsWKCMjIw8PdauXbvUv3//PG+bGzefd1ZLQEBAvh0bAAAAAPISofcOmjdvrjNnzujkyZP68ssv1ahRI7300ktq2bKl0tLS8uw4pUqVUpEiRfK8bW7MmDFDZ86csS6SFBUVZf28a9cum/apqan5VgsAAAAA3A1C7x04OzvL29tbDz30kGrUqKFRo0bpiy++0Jdffqno6GhruytXrqhv374qVaqUPDw81LhxY+3bt8+mr7Vr16pWrVpycXFRyZIl1a5dO+u2m6csG4ahcePGqWzZsnJ2dpavr6+GDh2aZVtJOnXqlNq0aSM3Nzd5eHioU6dOOnfunHX7uHHjVK1aNf3vf/9TQECAPD091aVLFyUmJmZ5zp6envL29rYukuTl5WX9XKtWLU2YMEE9evSQh4eHddT5+++/V/369eXq6io/Pz8NHTpUycnJ1n5TUlL06quv6qGHHlLRokVVp04dbdu2LUf/PQAAAAAgJwi9udC4cWOFhoZq5cqV1nUdO3bU+fPn9eWXX+rnn39WjRo11KRJE/3111+SpPXr16tdu3Zq0aKF9u7dqy1btqh27dpZ9r9ixQq9//77+vjjj/Xrr79q9erVCgkJybJtRkaG2rRpo7/++ksxMTHatGmTjh8/rs6dO9u0i4uL0+rVq7Vu3TqtW7dOMTExmjJlSq6vwXvvvafQ0FDt3btXY8aMUVxcnJo3b6727dtr//79Wrp0qb7//nsNGTLEus+QIUO0Y8cOLVmyRPv371fHjh3VvHlz/frrr1keIyUlRQkJCTYLAAAAAOSEQ0EXUFgFBwdr//79kv4Z4dy5c6fOnz8vZ2dnSf+EwtWrV2v58uXq37+/Jk2apC5duigyMtLaR2hoaJZ9nzp1St7e3goPD5ejo6PKli17y4C8ZcsWHThwQCdOnJCfn58k6dNPP9Wjjz6qXbt2qVatWpL+CcfR0dFyd3eXJHXv3l1btmzRpEmTcnX+jRs31iuvvGL93LdvX3Xr1k0vv/yyJOmRRx7RzJkzFRYWpg8//FDnz59XVFSUTp06JV9fX0nSq6++qo0bNyoqKkpvvfVWpmNMnjzZ5noBAAAAQE4x0ptLhmHIYrFIkvbt26ekpCSVKFFCbm5u1uXEiROKi4uTJMXGxqpJkybZ6rtjx466du2aAgMD1a9fP61ateqW3x8+fPiw/Pz8rIFXkipXriwvLy8dPnzYui4gIMAaeCXJx8dH58+fz/F53/DYY4/ZfN63b5+io6Ntzr9Zs2bKyMjQiRMndODAAaWnp6tChQo2bWJiYqzX6N/eeOMNxcfHW5fTp0/nul4AAAAADyZGenPp8OHDKleunCQpKSlJPj4+WX4/1cvLS5Lk6uqa7b79/Px05MgRbd68WZs2bdKgQYP07rvvKiYmRo6Ojrmq99/7WSyWu3oCddGiRW0+JyUl6YUXXrD57vENZcuW1f79+2Vvb6+ff/5Z9vb2Ntvd3NyyPIazs7N15BwAAAAAcoPQmwvffPONDhw4oGHDhkmSatSoobNnz8rBweGWr/OpWrWqtmzZoueffz5bx3B1dVWrVq3UqlUrDR48WMHBwTpw4IBq1Khh065SpUo6ffq0Tp8+bR3tPXTokK5cuaLKlSvn/iRzqEaNGjp06JCCgoKy3F69enWlp6fr/Pnzql+//j2rCwAAAMCDjdB7BykpKTp79qzS09N17tw5bdy4UZMnT1bLli3Vo0cPSVJ4eLjq1q2rtm3b6p133lGFChX0559/Wh9e9dhjjykiIkJNmjRR+fLl1aVLF6WlpWnDhg0aMWJEpmNGR0crPT1dderUUZEiRfTZZ5/J1dVV/v7+mdqGh4crJCRE3bp10/Tp05WWlqZBgwYpLCws0xTk/DRixAg9/vjjGjJkiPr27auiRYvq0KFD2rRpk2bPnq0KFSqoW7du6tGjh6ZOnarq1avrwoUL2rJli6pWrapnnnnmntUKAAAA4MHBd3rvYOPGjfLx8VFAQICaN2+urVu3aubMmfriiy+s03QtFos2bNigBg0a6Pnnn1eFChXUpUsX/fbbbypTpowkqWHDhlq2bJnWrFmjatWqqXHjxtq5c2eWx/Ty8tLcuXNVr149Va1aVZs3b9batWtVokSJTG0tFou++OILFStWTA0aNFB4eLgCAwO1dOnS/LsoWahatapiYmJ09OhR1a9fX9WrV9fYsWOtD62S/nnXb48ePfTKK6+oYsWKatu2rXbt2qWyZcve01oBAAAAPDgshmEYBV0EkB0JCQny9PSUZ+AAWez5ri8AAADuL5ePTi/oEh4YN7JBfHy8PDw8btuWkV4AAAAAgGkRegEAAAAApkXoBQAAAACYFqEXAAAAAGBahF4AAAAAgGkRegEAAAAApkXoBQAAAACYFqEXAAAAAGBahF4AAAAAgGkRegEAAAAApkXoBQAAAACYFqEXAAAAAGBahF4AAAAAgGkRegEAAAAApkXoBQAAAACYFqEXAAAAAGBahF4AAAAAgGkRegEAAAAApkXoBQAAAACYFqEXAAAAAGBahF4AAAAAgGkRegEAAAAApkXoBQAAAACYFqEXAAAAAGBaDgVdAJBTp/a+LQ8Pj4IuAwAAAEAhwEgvAAAAAMC0CL0AAAAAANMi9AIAAAAATIvQCwAAAAAwLUIvAAAAAMC0CL0AAAAAANMi9AIAAAAATIvQCwAAAAAwLUIvAAAAAMC0CL0AAAAAANMi9AIAAAAATIvQCwAAAAAwLUIvAAAAAMC0CL0AAAAAANNyKOgCgJz6X/uqcnXg7zUAAADA3ej95fGCLuGeIDkAAAAAAEyL0AsAAAAAMC1CLwAAAADAtAi9AAAAAADTIvQCAAAAAEyL0AsAAAAAMC1CLwAAAADAtAi9AAAAAADTIvQCAAAAAEyL0AsAAAAAMC1CLwAAAADAtAi9AAAAAADTIvQCAAAAAEyL0AsAAAAAMC1CLwAAAADAtAi9AAAAAADTIvQCAAAAAEyL0AsAAAAAMC1CLwAAAADAtAi9AAAAAADTIvQCAAAAAEyL0AsAAAAAMC1CLwAAAADAtAi9AAAAAADTIvQCAAAAAEyL0FvAGjZsqJdffrmgywAAAAAAUyL05kKvXr1ksVg0ZcoUm/WrV6+WxWLJUV8rV67UhAkT8rK8TG7Ue2MpUaKEmjdvrv379+frcQEAAACgoBF6c8nFxUVvv/22Ll++fFf9FC9eXO7u7nlU1a01b95cZ86c0ZkzZ7RlyxY5ODioZcuW+X5cAAAAAChIhN5cCg8Pl7e3tyZPnnzLNpcuXVLXrl310EMPqUiRIgoJCdHixYtt2tw8vXnUqFGqU6dOpn5CQ0M1fvx46+d58+apUqVKcnFxUXBwsObMmXPHep2dneXt7S1vb29Vq1ZNI0eO1OnTp3XhwgVrmxEjRqhChQoqUqSIAgMDNWbMGF2/fl2SdPLkSdnZ2Wn37t02/U6fPl3+/v7KyMiQJB08eFBPP/203NzcVKZMGXXv3l0XL160tl++fLlCQkLk6uqqEiVKKDw8XMnJyXesHwAAAAByg9CbS/b29nrrrbc0a9Ys/f7771m2+fvvv1WzZk2tX79eBw8eVP/+/dW9e3ft3Lkzy/bdunXTzp07FRcXZ133f//3f9q/f7/+85//SJIWLlyosWPHatKkSTp8+LDeeustjRkzRp988km2a09KStJnn32moKAglShRwrre3d1d0dHROnTokGbMmKG5c+fq/ffflyQFBAQoPDxcUVFRNn1FRUWpV69esrOz05UrV9S4cWNVr15du3fv1saNG3Xu3Dl16tRJknTmzBl17dpVvXv31uHDh7Vt2zY9++yzMgwjyzpTUlKUkJBgswAAAABATjgUdAGFWbt27VStWjVFRERo/vz5mbY/9NBDevXVV62fX3zxRX311Vf6/PPPVbt27UztH330UYWGhmrRokUaM2aMpH9Cbp06dRQUFCRJioiI0NSpU/Xss89KksqVK6dDhw7p448/Vs+ePW9Z67p16+Tm5iZJSk5Olo+Pj9atWyc7u///d48333zT+u+AgAC9+uqrWrJkiV5//XVJUt++fTVgwABNmzZNzs7O2rNnjw4cOKAvvvhCkjR79mxVr15db731lrWfBQsWyM/PT0ePHlVSUpLS0tL07LPPyt/fX5IUEhJyy5onT56syMjIW24HAAAAgDthpPcuvf322/rkk090+PDhTNvS09M1YcIEhYSEqHjx4nJzc9NXX32lU6dO3bK/bt26adGiRZIkwzC0ePFidevWTdI/YTUuLk59+vSRm5ubdZk4caLN6HBWGjVqpNjYWMXGxmrnzp1q1qyZnn76af3222/WNkuXLlW9evXk7e0tNzc3vfnmmza1tm3bVvb29lq1apUkKTo6Wo0aNVJAQIAkad++fdq6datNbcHBwZKkuLg4hYaGqkmTJgoJCVHHjh01d+7c234n+o033lB8fLx1OX369G3PEQAAAAD+jdB7lxo0aKBmzZrpjTfeyLTt3Xff1YwZMzRixAht3bpVsbGxatasmVJTU2/ZX9euXXXkyBHt2bNH27dv1+nTp9W5c2dJ/0xLlqS5c+daA2xsbKwOHjyoH3/88bZ1Fi1aVEFBQQoKClKtWrU0b948JScna+7cuZKkHTt2qFu3bmrRooXWrVunvXv3avTo0Ta1Ojk5qUePHoqKilJqaqoWLVqk3r17W7cnJSWpVatWNrXFxsbq119/VYMGDWRvb69Nmzbpyy+/VOXKlTVr1ixVrFhRJ06cyLJmZ2dneXh42CwAAAAAkBNMb84DU6ZMUbVq1VSxYkWb9T/88IPatGmj5557TpKUkZGho0ePqnLlyrfs6+GHH1ZYWJgWLlyoa9euqWnTpipdurQkqUyZMvL19dXx48eto7+5ZbFYZGdnp2vXrkmStm/fLn9/f40ePdra5uZR4Bv69u2rKlWqaM6cOdapyjfUqFFDK1asUEBAgBwcsr61LBaL6tWrp3r16mns2LHy9/fXqlWrNHz48Ls6HwAAAADICqE3D4SEhKhbt26aOXOmzfpHHnlEy5cv1/bt21WsWDFNmzZN586du23olf6Z4hwREaHU1FTrg6RuiIyM1NChQ+Xp6anmzZsrJSVFu3fv1uXLl28bHFNSUnT27FlJ0uXLlzV79mzryOyNWk+dOqUlS5aoVq1aWr9+vXUa880qVaqkxx9/XCNGjFDv3r3l6upq3TZ48GDNnTtXXbt21euvv67ixYvr2LFjWrJkiebNm6fdu3dry5Yteuqpp1S6dGn99NNPunDhgipVqnT7CwwAAAAAucT05jwyfvx462t7bnjzzTdVo0YNNWvWTA0bNpS3t7fatm17x746dOigS5cu6erVq5na9+3bV/PmzVNUVJRCQkIUFham6OholStX7rZ9bty4UT4+PvLx8VGdOnW0a9cuLVu2TA0bNpQktW7dWsOGDdOQIUNUrVo1bd++3fowrX/r06ePUlNTbaY2S5Kvr69++OEHpaen66mnnlJISIhefvlleXl5yc7OTh4eHvr222/VokULVahQQW+++aamTp2qp59++o7XBAAAAAByw2Lc6n0xwC1MmDBBy5Yt0/79++/pcRMSEuTp6anZ4f5ydeDvNQAAAMDd6P3l8YIuIdduZIP4+Pg7PvuH5IBsS0pK0sGDBzV79my9+OKLBV0OAAAAANwRoRfZNmTIENWsWVMNGzbMNLUZAAAAAO5HPMgK2RYdHa3o6OiCLgMAAAAAso2RXgAAAACAaRF6AQAAAACmRegFAAAAAJgWoRcAAAAAYFqEXgAAAACAaRF6AQAAAACmRegFAAAAAJgWoRcAAAAAYFqEXgAAAACAaRF6AQAAAACmRegFAAAAAJgWoRcAAAAAYFqEXgAAAACAaRF6AQAAAACmRegFAAAAAJgWoRcAAAAAYFqEXgAAAACAaRF6AQAAAACmRegFAAAAAJgWoRcAAAAAYFqEXgAAAACAaTkUdAFATnVfsV8eHh4FXQYAAACAQoCRXgAAAACAaRF6AQAAAACmRegFAAAAAJgWoRcAAAAAYFqEXgAAAACAaRF6AQAAAACmRegFAAAAAJgWoRcAAAAAYFqEXgAAAACAaRF6AQAAAACmRegFAAAAAJgWoRcAAAAAYFqEXgAAAACAaRF6AQAAAACm5VDQBQA59ejQ6rJzsi/oMgAAAIBC47f/Hi3oEgpMjkPvpUuXNHbsWG3dulXnz59XRkaGzfa//vorz4oDAAAAAOBu5Dj0du/eXceOHVOfPn1UpkwZWSyW/KgLAAAAAIC7luPQ+9133+n7779XaGhoftQDAAAAAECeyfGDrIKDg3Xt2rX8qAUAAAAAgDyV49A7Z84cjR49WjExMbp06ZISEhJsFgAAAAAA7hc5nt7s5eWlhIQENW7c2Ga9YRiyWCxKT0/Ps+IAAAAAALgbOQ693bp1k6OjoxYtWsSDrAAAAAAA97Uch96DBw9q7969qlixYn7UAwAAAABAnsnxd3ofe+wxnT59Oj9qAQAAAAAgT+V4pPfFF1/USy+9pNdee00hISFydHS02V61atU8Kw4AAAAAgLuR49DbuXNnSVLv3r2t6ywWCw+yAgAAAADcd3Icek+cOJEfdQAAAAAAkOdyHHr9/f3zow4AAAAAAPJcjkOvJP3666/aunWrzp8/r4yMDJttY8eOzZPCAAAAAAC4WzkOvXPnztXAgQNVsmRJeXt727yn12KxEHoBAAAAAPeNHIfeiRMnatKkSRoxYkR+1AMAAAAAQJ7J8Xt6L1++rI4dO+ZHLQAAAAAA5Kkch96OHTvq66+/zo9aAAAAAADIU9ma3jxz5kzrv4OCgjRmzBj9+OOPCgkJkaOjo03boUOH5m2FAAAAAADkksUwDONOjcqVK5e9ziwWHT9+/K6LArKSkJAgT09PPdwzUHZO9gVdDgAAAFBo/PbfowVdQp66kQ3i4+Pl4eFx27bZGuk9ceJEnhQGAAAAAMC9lOPv9I4fP15Xr17NtP7atWsaP358nhQFAAAAAEBeyHHojYyMVFJSUqb1V69eVWRkZJ4UBQAAAABAXshx6DUMQxaLJdP6ffv2qXjx4nlSFAAAAAAAeSFb3+mVpGLFislischisahChQo2wTc9PV1JSUkaMGBAvhQJAAAAAEBuZDv0Tp8+XYZhqHfv3oqMjJSnp6d1m5OTkwICAlS3bt18KRIAAAAAgNzI9vTmnj17qlevXtq6dasGDhyonj17WpeuXbsSeE3mwoULGjhwoMqWLStnZ2d5e3urWbNmiomJUcmSJTVlypQs95swYYLKlCmj69evKzo6WhaLRZUqVcrUbtmyZbJYLAoICMjnMwEAAADwIMtW6E1ISLD+u3r16rp27ZoSEhKyXGAO7du31969e/XJJ5/o6NGjWrNmjRo2bKj4+Hg999xzioqKyrSPYRiKjo5Wjx495OjoKEkqWrSozp8/rx07dti0nT9/vsqWLXtPzgUAAADAgytb05uLFSumM2fOqHTp0vLy8sryQVY3HnCVnp6e50Xi3rpy5Yq+++47bdu2TWFhYZIkf39/1a5dW5JUrlw5zZgxQ99//72efPJJ634xMTE6fvy4+vTpY13n4OCg//znP1qwYIF1NsDvv/+ubdu2adiwYVq8ePE9PDMAAAAAD5pshd5vvvnG+mTmrVu35mtBKHhubm5yc3PT6tWr9fjjj8vZ2dlme0hIiGrVqqUFCxbYhN6oqCg98cQTCg4Otmnfu3dvNWzYUDNmzFCRIkUUHR2t5s2bq0yZMretIyUlRSkpKdbPzCQAAAAAkFPZmt4cFhYmBwcHpaWlKSYmRuXLl1dYWFiWCwo/BwcHRUdH65NPPpGXl5fq1aunUaNGaf/+/dY2ffr00bJly6zvbE5MTNTy5cvVu3fvTP1Vr15dgYGBWr58uXUKdFbt/m3y5Mny9PS0Ln5+fnl3kgAAAAAeCDl6T6+Dg4PeffddpaWl5Vc9uE+0b99ef/75p9asWaPmzZtr27ZtqlGjhqKjoyVJXbt2VXp6uj7//HNJ0tKlS2VnZ6fOnTtn2V/v3r0VFRWlmJgYJScnq0WLFnes4Y033lB8fLx1OX36dJ6dHwAAAIAHQ45CryQ1btxYMTEx+VEL7jMuLi5q2rSpxowZo+3bt6tXr16KiIiQJHl4eKhDhw7WB1pFRUWpU6dOcnNzy7Kvbt266ccff9S4cePUvXt3OTjceWa9s7OzPDw8bBYAAAAAyIlsv6f3hqefflojR47UgQMHVLNmTRUtWtRme+vWrfOsONxfKleurNWrV1s/9+nTRw0bNtS6deu0fft2vfvuu7fct3jx4mrdurU+//xzffTRR/egWgAAAADIRegdNGiQJGnatGmZtvH0ZnO4dOmSOnbsqN69e6tq1apyd3fX7t279c4776hNmzbWdg0aNFBQUJB69Oih4OBgPfHEE7ftNzo6WnPmzFGJEiXy+xQAAAAAQFIuQm9GRkZ+1IH7iJubm+rUqaP3339fcXFxun79uvz8/NSvXz+NGjXK2s5isah3794aNWqU3njjjTv26+rqKldX1/wsHQAAAABsWAzDMAq6CCA7EhIS5OnpqYd7BsrOyb6gywEAAAAKjd/+e7SgS8hTN7JBfHz8HZ/9k+MHWUlSTEyMWrVqpaCgIAUFBal169b67rvvclUsAAAAAAD5Jceh97PPPlN4eLiKFCmioUOHaujQoXJ1dVWTJk20aNGi/KgRAAAAAIBcyfH05kqVKql///4aNmyYzfpp06Zp7ty5Onz4cJ4WCNzA9GYAAAAgd5jenAPHjx9Xq1atMq1v3bq1Tpw4kdPuAAAAAADINzkOvX5+ftqyZUum9Zs3b5afn1+eFAUAAAAAQF7I8SuLXnnlFQ0dOlSxsbHW97L+8MMPio6O1owZM/K8QAAAAAAAcivHoXfgwIHy9vbW1KlT9fnnn0v653u+S5cuVZs2bfK8QAAAAAAAcivHoVeS2rVrp3bt2uV1LQAAAAAA5KlcvacXAAAAAIDCIMcjvcWKFZPFYsm03mKxyMXFRUFBQerVq5eef/75PCkQAAAAAIDcynHoHTt2rCZNmqSnn35atWvXliTt3LlTGzdu1ODBg3XixAkNHDhQaWlp6tevX54XDAAAAABAduU49H7//feaOHGiBgwYYLP+448/1tdff60VK1aoatWqmjlzJqEXAAAAAFCgcvyd3q+++krh4eGZ1jdp0kRfffWVJKlFixY6fvz43VcHAAAAAMBdyHHoLV68uNauXZtp/dq1a1W8eHFJUnJystzd3e++OgAAAAAA7kKOpzePGTNGAwcO1NatW63f6d21a5c2bNigjz76SJK0adMmhYWF5W2lAAAAAADkUI5Db79+/VS5cmXNnj1bK1eulCRVrFhRMTExeuKJJyRJr7zySt5WCQAAAABALuQ49EpSvXr1VK9evbyuBQAAAACAPJWt0JuQkJDtDj08PHJdDAAAAAAAeSlbodfLy0sWi+W2bQzDkMViUXp6ep4UBgAAAADA3cpW6N26dWu2Ojtw4MBdFQMAAAAAQF7KVui93ZOYExMTtXjxYs2bN08///yzhgwZkmfFAQAAAABwN3L8nt4bvv32W/Xs2VM+Pj5677331LhxY/344495WRsAAAAAAHclR09vPnv2rKKjozV//nwlJCSoU6dOSklJ0erVq1W5cuX8qhEAAAAAgFzJ9khvq1atVLFiRe3fv1/Tp0/Xn3/+qVmzZuVnbQAAAAAA3JVsj/R++eWXGjp0qAYOHKhHHnkkP2sCbuv/Zu7l1VgAAAAAsiXbI73ff/+9EhMTVbNmTdWpU0ezZ8/WxYsX87M2AAAAAADuSrZD7+OPP665c+fqzJkzeuGFF7RkyRL5+voqIyNDmzZtUmJiYn7WCQAAAABAjlkMwzByu/ORI0c0f/58/e9//9OVK1fUtGlTrVmzJi/rA6wSEhLk6emp+Ph4pjcDAAAAD7CcZINcv7JIkipWrKh33nlHv//+uxYvXnw3XQEAAAAAkOfuaqQXuJcY6QUAAAAg3cORXgAAAAAA7meEXgAAAACAaRF6AQAAAACmRegFAAAAAJgWoRcAAAAAYFqEXgAAAACAaRF6AQAAAACmRegFAAAAAJgWoRcAAAAAYFoOBV0AkFMTgvzlbGcp6DIAAABQSE08+1dBl4B7iJFeAAAAAIBpEXoBAAAAAKZF6AUAAAAAmBahFwAAAABgWoReAAAAAIBpEXoBAAAAAKZF6AUAAAAAmBahFwAAAABgWoReAAAAAIBpEXoBAAAAAKZF6AUAAAAAmBahFwAAAABgWoReAAAAAIBpEXoBAAAAAKZF6AUAAAAAmBahFwAAAABgWoReAAAAAIBpEXoBAAAAAKZF6AUAAAAAmBahFwAAAABgWoReAAAAAIBpEXoBAAAAAKZF6AUAAAAAmBahFwAAAABgWoReAAAAAIBpmT70BgQEaPr06bnePzo6Wl5eXnlWj5nc7bUFAAAAgPxWoKG3V69eatu2bb4eY9euXerfv3+22mYV4jp37qyjR4/m+vjR0dGyWCyyWCyys7OTj4+POnfurFOnTuW6z/tFTq4tAAAAABQE04/0lipVSkWKFMn1/q6uripduvRd1eDh4aEzZ87ojz/+0IoVK3TkyBF17NjxrvrMjuvXr+dr/3d7bQEAAAAgv93XoTcmJka1a9eWs7OzfHx8NHLkSKWlpVm3JyYmqlu3bipatKh8fHz0/vvvq2HDhnr55ZetbW4evTUMQ+PGjVPZsmXl7OwsX19fDR06VJLUsGFD/fbbbxo2bJh1ZFbKenrz2rVrVatWLbm4uKhkyZJq167dbc/DYrHI29tbPj4+euKJJ9SnTx/t3LlTCQkJ1jZffPGFatSoIRcXFwUGBioyMtLmXH/55Rc9+eSTcnFxUeXKlbV582ZZLBatXr1aknTy5ElZLBYtXbpUYWFhcnFx0cKFCyVJ8+bNU6VKleTi4qLg4GDNmTPH2m9qaqqGDBkiHx8fubi4yN/fX5MnT77j9fr3tZWkU6dOqU2bNnJzc5OHh4c6deqkc+fOWbePGzdO1apV0//+9z8FBATI09NTXbp0UWJi4m2vHwAAAADklkNBF3Arf/zxh1q0aKFevXrp008/1S+//KJ+/frJxcVF48aNkyQNHz5cP/zwg9asWaMyZcpo7Nix2rNnj6pVq5ZlnytWrND777+vJUuW6NFHH9XZs2e1b98+SdLKlSsVGhqq/v37q1+/fresa/369WrXrp1Gjx6tTz/9VKmpqdqwYUO2z+v8+fNatWqV7O3tZW9vL0n67rvv1KNHD82cOVP169dXXFycddpwRESE0tPT1bZtW5UtW1Y//fSTEhMT9corr2TZ/8iRIzV16lRVr17dGnzHjh2r2bNnq3r16tq7d6/69eunokWLqmfPnpo5c6bWrFmjzz//XGXLltXp06d1+vTpO16vf8vIyLAG3piYGKWlpWnw4MHq3Lmztm3bZm0XFxen1atXa926dbp8+bI6deqkKVOmaNKkSZn6TElJUUpKivXzzX8kAAAAAIDsuG9D75w5c+Tn56fZs2fLYrEoODhYf/75p0aMGKGxY8cqOTlZn3zyiRYtWqQmTZpIkqKiouTr63vLPk+dOiVvb2+Fh4fL0dFRZcuWVe3atSVJxYsXl729vdzd3eXt7X3LPiZNmqQuXbooMjLSui40NPS25xIfHy83NzcZhqGrV69KkoYOHaqiRYtKkiIjIzVy5Ej17NlTkhQYGKgJEybo9ddfV0REhDZt2qS4uDht27bNWtukSZPUtGnTTMd6+eWX9eyzz1o/R0REaOrUqdZ15cqV06FDh/Txxx+rZ8+eOnXqlB555BE9+eSTslgs8vf3z9b1+rctW7bowIEDOnHihPz8/CRJn376qR599FHt2rVLtWrVkvRPOI6Ojpa7u7skqXv37tqyZUuWoXfy5Mk21xkAAAAAcuq+nd58+PBh1a1b1zrNWJLq1aunpKQk/f777zp+/LiuX79uE8I8PT1VsWLFW/bZsWNHXbt2TYGBgerXr59WrVplM4U4O2JjY60hO7vc3d0VGxur3bt3a+rUqapRo4ZNyNu3b5/Gjx8vNzc369KvXz+dOXNGV69e1ZEjR+Tn52cTxm8VPh977DHrv5OTkxUXF6c+ffrY9D1x4kTFxcVJ+udhYrGxsapYsaKGDh2qr7/+2rp/Tq7X4cOH5efnZw28klS5cmV5eXnp8OHD1nUBAQHWwCtJPj4+On/+fJZ9vvHGG4qPj7cuN0agAQAAACC77tuR3vzg5+enI0eOaPPmzdq0aZMGDRqkd999VzExMXJ0dMxWH66urjk+rp2dnYKCgiRJlSpVUlxcnAYOHKj//e9/kqSkpCRFRkbajNDe4OLikqNj3Rg9vtGvJM2dO1d16tSxaXdjanWNGjV04sQJffnll9q8ebM6deqk8PBwLV++PE+u17/9ez+LxaKMjIws2zo7O8vZ2TlXxwEAAAAA6T4e6a1UqZJ27NghwzCs63744Qe5u7vr4YcfVmBgoBwdHbVr1y7r9vj4+Du+XsjV1VWtWrXSzJkztW3bNu3YsUMHDhyQJDk5OSk9Pf22+1etWlVbtmy5izP753u3S5cu1Z49eyT9EzyPHDmioKCgTIudnZ0qVqyo06dP2zwU6ubzvpUyZcrI19dXx48fz9RvuXLlrO08PDzUuXNnzZ07V0uXLtWKFSv0119/Sbr99bpZpUqVbL4PLEmHDh3SlStXVLly5VxfKwAAAAC4GwU+0hsfH6/Y2FibdSVKlNCgQYM0ffp0vfjiixoyZIiOHDmiiIgIDR8+XHZ2dnJ3d1fPnj312muvqXjx4ipdurQiIiJkZ2dnMyX6ZtHR0UpPT1edOnVUpEgRffbZZ3J1dbV+jzUgIEDffvutunTpImdnZ5UsWTJTHxEREWrSpInKly+vLl26KC0tTRs2bNCIESOyfc5+fn5q166dxo4dq3Xr1mns2LFq2bKlypYtqw4dOsjOzk779u3TwYMHNXHiRDVt2lTly5dXz5499c477ygxMVFvvvmmJN3yXG+IjIzU0KFD5enpqebNmyslJUW7d+/W5cuXNXz4cE2bNk0+Pj6qXr267OzstGzZMnl7e8vLy+uO1+tm4eHhCgkJUbdu3TR9+nSlpaVp0KBBCgsLs5lyDQAAAAD3UoGP9G7btk3Vq1e3WSIjI/XQQw9pw4YN2rlzp0JDQzVgwAD16dPHGvYkadq0aapbt65atmyp8PBw1atXz/pqnqx4eXlp7ty5qlevnqpWrarNmzdr7dq1KlGihCRp/PjxOnnypMqXL69SpUpl2UfDhg21bNkyrVmzRtWqVVPjxo21c+fOHJ/3sGHDtH79eu3cuVPNmjXTunXr9PXXX6tWrVp6/PHH9f7771vDpb29vVavXq2kpCTVqlVLffv21ejRoyXdefpz3759NW/ePEVFRSkkJERhYWGKjo62jvS6u7vrnXfe0WOPPaZatWrp5MmT2rBhg+zs7O54vW5msVj0xRdfqFixYmrQoIHCw8MVGBiopUuX5vjaAAAAAEBesRg3zx8u5JKTk/XQQw9p6tSp6tOnT0GXk69++OEHPfnkkzp27JjKly9f0OXcEwkJCfL09NSrpbzkbHf7EW4AAADgViae/augS8BdupEN4uPj5eHhcdu2BT69+W7s3btXv/zyi2rXrq34+HiNHz9ektSmTZsCrizvrVq1Sm5ubnrkkUd07NgxvfTSS6pXr94DE3gBAAAAIDcKdeiVpPfee09HjhyRk5OTatasqe+++y7L7+IWdomJiRoxYoROnTqlkiVLKjw8XFOnTi3osgAAAADgvmaq6c0wN6Y3AwAAIC8wvbnwy8n05gJ/kBUAAAAAAPmF0AsAAAAAMC1CLwAAAADAtAi9AAAAAADTIvQCAAAAAEyL0AsAAAAAMC1CLwAAAADAtAi9AAAAAADTIvQCAAAAAEyL0AsAAAAAMC1CLwAAAADAtAi9AAAAAADTIvQCAAAAAEyL0AsAAAAAMC1CLwAAAADAtAi9AAAAAADTIvQCAAAAAEyL0AsAAAAAMC1CLwAAAADAtAi9AAAAAADTIvQCAAAAAEzLoaALAHJqzLHf5OHhUdBlAAAAACgEGOkFAAAAAJgWoRcAAAAAYFqEXgAAAACAaRF6AQAAAACmRegFAAAAAJgWoRcAAAAAYFqEXgAAAACAaRF6AQAAAACmRegFAAAAAJgWoRcAAAAAYFqEXgAAAACAaRF6AQAAAACmRegFAAAAAJgWoRcAAAAAYFoOBV0AkFM9H3tZjvZOBV0GAAAA8MD4/PBHBV1CrjHSCwAAAAAwLUIvAAAAAMC0CL0AAAAAANMi9AIAAAAATIvQCwAAAAAwLUIvAAAAAMC0CL0AAAAAANMi9AIAAAAATIvQCwAAAAAwLUIvAAAAAMC0CL0AAAAAANMi9AIAAAAATIvQCwAAAAAwLUIvAAAAAMC0CL0AAAAAANMi9AIAAAAATIvQCwAAAAAwLUIvAAAAAMC0CL0AAAAAANMi9AIAAAAATIvQCwAAAAAwLUIvAAAAAMC0CL0AAAAAANMi9AIAAAAATIvQCwAAAAAwLUIvAAAAAMC0CL3IE7169ZLFYpHFYpGjo6PKlSun119/XX///be1zY3tNy9PPvlkAVYNAAAAwOwcCroAmEfz5s0VFRWl69ev6+eff1bPnj1lsVj09ttvW9tERUWpefPm1s9OTk4FUSoAAACABwShF3nG2dlZ3t7ekiQ/Pz+Fh4dr06ZNNqHXy8vL2gYAAAAA8huhF/ni4MGD2r59u/z9/XPdR0pKilJSUqyfExIS8qI0AAAAAA8QvtOLPLNu3Tq5ubnJxcVFISEhOn/+vF577TWbNl27dpWbm5t1Wb169S37mzx5sjw9Pa2Ln59fPp8BAAAAALNhpBd5plGjRvrwww+VnJys999/Xw4ODmrfvr1Nm/fff1/h4eHWzz4+Prfs74033tDw4cOtnxMSEgi+AAAAAHKE0Is8U7RoUQUFBUmSFixYoNDQUM2fP199+vSxtvH29ra2uRNnZ2c5OzvnS60AAAAAHgxMb0a+sLOz06hRo/Tmm2/q2rVrBV0OAAAAgAcUoRf5pmPHjrK3t9cHH3xQ0KUAAAAAeEARepFvHBwcNGTIEL3zzjtKTk4u6HIAAAAAPIAshmEYBV0EkB0JCQny9PRU20eel6O9U0GXAwAAADwwPj/8UUGXYONGNoiPj5eHh8dt2zLSCwAAAAAwLUIvAAAAAMC0CL0AAAAAANMi9AIAAAAATIvQCwAAAAAwLUIvAAAAAMC0CL0AAAAAANMi9AIAAAAATIvQCwAAAAAwLUIvAAAAAMC0CL0AAAAAANMi9AIAAAAATIvQCwAAAAAwLUIvAAAAAMC0CL0AAAAAANMi9AIAAAAATIvQCwAAAAAwLUIvAAAAAMC0CL0AAAAAANMi9AIAAAAATIvQCwAAAAAwLUIvAAAAAMC0CL0AAAAAANMi9AIAAAAATMuhoAsAcuqT3dPl4eFR0GUAAAAAKAQY6QUAAAAAmBahFwAAAABgWoReAAAAAIBpEXoBAAAAAKZF6AUAAAAAmBahFwAAAABgWryyCIWGYRiSpISEhAKuBAAAAEBBupEJbmSE2yH0otC4dOmSJMnPz6+AKwEAAABwP0hMTJSnp+dt2xB6UWgUL15cknTq1Kk73thATiUkJMjPz0+nT5+Wh4dHQZcDE+HeQn7i/kJ+4d5CfsqL+8swDCUmJsrX1/eObQm9KDTs7P75Crqnpyc/fJFvPDw8uL+QL7i3kJ+4v5BfuLeQn+72/sruQBgPsgIAAAAAmBahFwAAAABgWoReFBrOzs6KiIiQs7NzQZcCE+L+Qn7h3kJ+4v5CfuHeQn661/eXxcjOM54BAAAAACiEGOkFAAAAAJgWoRcAAAAAYFqEXgAAAACAaRF6AQAAAACmRejFfeWDDz5QQECAXFxcVKdOHe3cufO27ZctW6bg4GC5uLgoJCREGzZsuEeVojDKyf01d+5c1a9fX8WKFVOxYsUUHh5+x/sRD66c/uy6YcmSJbJYLGrbtm3+FohCLaf315UrVzR48GD5+PjI2dlZFSpU4P+PyFJO763p06erYsWKcnV1lZ+fn4YNG6a///77HlWLwuLbb79Vq1at5OvrK4vFotWrV99xn23btqlGjRpydnZWUFCQoqOj87QmQi/uG0uXLtXw4cMVERGhPXv2KDQ0VM2aNdP58+ezbL99+3Z17dpVffr00d69e9W2bVu1bdtWBw8evMeVozDI6f21bds2de3aVVu3btWOHTvk5+enp556Sn/88cc9rhz3u5zeWzecPHlSr776qurXr3+PKkVhlNP7KzU1VU2bNtXJkye1fPlyHTlyRHPnztVDDz10jyvH/S6n99aiRYs0cuRIRURE6PDhw5o/f76WLl2qUaNG3ePKcb9LTk5WaGioPvjgg2y1P3HihJ555hk1atRIsbGxevnll9W3b1999dVXeVeUAdwnateubQwePNj6OT093fD19TUmT56cZftOnToZzzzzjM26OnXqGC+88EK+1onCKaf317+lpaUZ7u7uxieffJJfJaKQys29lZaWZjzxxBPGvHnzjJ49expt2rS5B5WiMMrp/fXhhx8agYGBRmpq6r0qEYVUTu+twYMHG40bN7ZZN3z4cKNevXr5WicKN0nGqlWrbtvm9ddfNx599FGbdZ07dzaaNWuWZ3Uw0ov7Qmpqqn7++WeFh4db19nZ2Sk8PFw7duzIcp8dO3bYtJekZs2a3bI9Hly5ub/+7erVq7p+/bqKFy+eX2WiEMrtvTV+/HiVLl1affr0uRdlopDKzf21Zs0a1a1bV4MHD1aZMmVUpUoVvfXWW0pPT79XZaMQyM299cQTT+jnn3+2ToE+fvy4NmzYoBYtWtyTmmFe9+J3eoc86wm4CxcvXlR6errKlCljs75MmTL65Zdfstzn7NmzWbY/e/ZsvtWJwik399e/jRgxQr6+vpl+KOPBlpt76/vvv9f8+fMVGxt7DypEYZab++v48eP65ptv1K1bN23YsEHHjh3ToEGDdP36dUVERNyLslEI5Obe+s9//qOLFy/qySeflGEYSktL04ABA5jejLt2q9/pExISdO3aNbm6ut71MRjpBYA7mDJlipYsWaJVq1bJxcWloMtBIZaYmKju3btr7ty5KlmyZEGXAxPKyMhQ6dKl9d///lc1a9ZU586dNXr0aH300UcFXRoKuW3btumtt97SnDlztGfPHq1cuVLr16/XhAkTCro04I4Y6cV9oWTJkrK3t9e5c+ds1p87d07e3t5Z7uPt7Z2j9nhw5eb+uuG9997TlClTtHnzZlWtWjU/y0QhlNN7Ky4uTidPnlSrVq2s6zIyMiRJDg4OOnLkiMqXL5+/RaPQyM3PLh8fHzk6Osre3t66rlKlSjp79qxSU1Pl5OSUrzWjcMjNvTVmzBh1795dffv2lSSFhIQoOTlZ/fv31+jRo2Vnx1gacudWv9N7eHjkySivxEgv7hNOTk6qWbOmtmzZYl2XkZGhLVu2qG7dulnuU7duXZv2krRp06ZbtseDKzf3lyS98847mjBhgjZu3KjHHnvsXpSKQian91ZwcLAOHDig2NhY69K6dWvrEyv9/PzuZfm4z+XmZ1e9evV07Ngx6x9TJOno0aPy8fEh8MIqN/fW1atXMwXbG39c+ed5RUDu3JPf6fPskVjAXVqyZInh7OxsREdHG4cOHTL69+9veHl5GWfPnjUMwzC6d+9ujBw50tr+hx9+MBwcHIz33nvPOHz4sBEREWE4OjoaBw4cKKhTwH0sp/fXlClTDCcnJ2P58uXGmTNnrEtiYmJBnQLuUzm9t/6NpzfjdnJ6f506dcpwd3c3hgwZYhw5csRYt26dUbp0aWPixIkFdQq4T+X03oqIiDDc3d2NxYsXG8ePHze+/vpro3z58kanTp0K6hRwn0pMTDT27t1r7N2715BkTJs2zdi7d6/x22+/GYZhGCNHjjS6d+9ubX/8+HGjSJEixmuvvWYcPnzY+OCDDwx7e3tj48aNeVYToRf3lVmzZhlly5Y1nJycjNq1axs//vijdVtYWJjRs2dPm/aff/65UaFCBcPJycl49NFHjfXr19/jilGY5OT+8vf3NyRlWiIiIu594bjv5fRn180IvbiTnN5f27dvN+rUqWM4OzsbgYGBxqRJk4y0tLR7XDUKg5zcW9evXzfGjRtnlC9f3nBxcTH8/PyMQYMGGZcvX773heO+tnXr1ix/h7pxP/Xs2dMICwvLtE+1atUMJycnIzAw0IiKisrTmiyGwXwEAAAAAIA58Z1eAAAAAIBpEXoBAAAAAKZF6AUAAAAAmBahFwAAAABgWoReAAAAAIBpEXoBAAAAAKZF6AUAAAAAmBahFwAAAABgWoReAAAAAIBpEXoBAMBd2bFjh+zt7fXMM88UdCkAAGRiMQzDKOgiAABA4dW3b1+5ublp/vz5OnLkiHx9fQukjtTUVDk5ORXIsQEA9y9GegEAQK4lJSVp6dKlGjhwoJ555hlFR0fbbF+7dq1q1aolFxcXlSxZUu3atbNuS0lJ0YgRI+Tn5ydnZ2cFBQVp/vz5kqTo6Gh5eXnZ9LV69WpZLBbr53HjxqlatWqaN2+eypUrJxcXF0nSxo0b9eSTT8rLy0slSpRQy5YtFRcXZ9PX77//rq5du6p48eIqWrSoHnvsMf300086efKk7OzstHv3bpv206dPl7+/vzIyMu72kgEA7jFCLwAAyLXPP/9cwcHBqlixop577jktWLBANyaRrV+/Xu3atVOLFi20d+9ebdmyRbVr17bu26NHDy1evFgzZ87U4cOH9fHHH8vNzS1Hxz927JhWrFihlStXKjY2VpKUnJys4cOHa/fu3dqyZYvs7OzUrl07a2BNSkpSWFiY/vjjD61Zs0b79u3T66+/royMDAUEBCg8PFxRUVE2x4mKilKvXr1kZ8evTgBQ2DgUdAEAAKDwmj9/vp577jlJUvPmzRUfH6+YmBg1bNhQkyZNUpcuXRQZGWltHxoaKkk6evSoPv/8c23atEnh4eGSpMDAwBwfPzU1VZ9++qlKlSplXde+fXubNgsWLFCpUqV06NAhValSRYsWLdKFCxe0a9cuFS9eXJIUFBRkbd+3b18NGDBA06ZNk7Ozs/bs2aMDBw7oiy++yHF9AICCx58rAQBArhw5ckQ7d+5U165dJUkODg7q3LmzdYpybGysmjRpkuW+sbGxsre3V1hY2F3V4O/vbxN4JenXX39V165dFRgYKA8PDwUEBEiSTp06ZT129erVrYH339q2bSt7e3utWrVK0j9TrRs1amTtBwBQuDDSCwAAcmX+/PlKS0uzeXCVYRhydnbW7Nmz5erqest9b7dNkuzs7PTvZ21ev349U7uiRYtmWteqVSv5+/tr7ty58vX1VUZGhqpUqaLU1NRsHdvJyUk9evRQVFSUnn32WS1atEgzZsy47T4AgPsXI70AACDH0tLS9Omnn2rq1KmKjY21Lvv27ZOvr68WL16sqlWrasuWLVnuHxISooyMDMXExGS5vVSpUkpMTFRycrJ13Y3v7N7OpUuXdOTIEb355ptq0qSJKlWqpMuXL9u0qVq1qmJjY/XXX3/dsp++fftq8+bNmjNnjtLS0vTss8/e8dgAgPsTI70AACDH1q1bp8uXL6tPnz7y9PS02da+fXvNnz9f7777rpo0aaLy5curS5cuSktL04YNGzRixAgFBASoZ8+e6t27t2bOnKnQ0FD99ttvOn/+vDp16qQ6deqoSJEiGjVqlIYOHaqffvop05Ohs1KsWDGVKFFC//3vf+Xj46NTp05p5MiRNm26du2qt956S23bttXkyZPl4+OjvXv3ytfXV3Xr1pUkVapUSY8//rhGjBih3r1733F0GABw/2KkFwAA5Nj8+fMVHh6eKfBK/4Te3bt3q3jx4lq2bJnWrFmjatWqqXHjxtq5c6e13YcffqgOHTpo0KBBCg4OVr9+/awju8WLF9dnn32mDRs2KCQkRIsXL9a4cePuWJednZ2WLFmin3/+WVWqVNGwYcP07rvv2rRxcnLS119/rdKlS6tFixYKCQnRlClTZG9vb9OuT58+Sk1NVe/evXNxhQAA9wuL8e8vzAAAAEATJkzQsmXLtH///oIuBQBwFxjpBQAAuElSUpIOHjyo2bNn68UXXyzocgAAd4nQCwAAcJMhQ4aoZs2aatiwIVObAcAEmN4MAAAAADAtRnoBAAAAAKZF6AUAAAAAmBahFwAAAABgWoReAAAAAIBpEXoBAAAAAKZF6AUAAAAAmBahFwAAAABgWoReAAAAAIBp/T+mkrQb+ZIXHQAAAABJRU5ErkJggg=="/>
          <p:cNvSpPr>
            <a:spLocks noChangeAspect="1" noChangeArrowheads="1"/>
          </p:cNvSpPr>
          <p:nvPr/>
        </p:nvSpPr>
        <p:spPr bwMode="auto">
          <a:xfrm>
            <a:off x="4271710" y="3407629"/>
            <a:ext cx="4344751" cy="43447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2"/>
          <a:stretch>
            <a:fillRect/>
          </a:stretch>
        </p:blipFill>
        <p:spPr>
          <a:xfrm>
            <a:off x="218273" y="1103261"/>
            <a:ext cx="7035382" cy="447675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13393776"/>
              </p:ext>
            </p:extLst>
          </p:nvPr>
        </p:nvGraphicFramePr>
        <p:xfrm>
          <a:off x="7438292" y="1380390"/>
          <a:ext cx="4560766" cy="3815862"/>
        </p:xfrm>
        <a:graphic>
          <a:graphicData uri="http://schemas.openxmlformats.org/drawingml/2006/table">
            <a:tbl>
              <a:tblPr firstRow="1" bandRow="1">
                <a:tableStyleId>{7DF18680-E054-41AD-8BC1-D1AEF772440D}</a:tableStyleId>
              </a:tblPr>
              <a:tblGrid>
                <a:gridCol w="2280383">
                  <a:extLst>
                    <a:ext uri="{9D8B030D-6E8A-4147-A177-3AD203B41FA5}">
                      <a16:colId xmlns:a16="http://schemas.microsoft.com/office/drawing/2014/main" val="2940537807"/>
                    </a:ext>
                  </a:extLst>
                </a:gridCol>
                <a:gridCol w="2280383">
                  <a:extLst>
                    <a:ext uri="{9D8B030D-6E8A-4147-A177-3AD203B41FA5}">
                      <a16:colId xmlns:a16="http://schemas.microsoft.com/office/drawing/2014/main" val="3594983040"/>
                    </a:ext>
                  </a:extLst>
                </a:gridCol>
              </a:tblGrid>
              <a:tr h="615462">
                <a:tc>
                  <a:txBody>
                    <a:bodyPr/>
                    <a:lstStyle/>
                    <a:p>
                      <a:pPr algn="ctr">
                        <a:lnSpc>
                          <a:spcPct val="150000"/>
                        </a:lnSpc>
                      </a:pPr>
                      <a:r>
                        <a:rPr lang="en-IN" dirty="0" smtClean="0"/>
                        <a:t>Models</a:t>
                      </a:r>
                      <a:endParaRPr lang="en-IN" dirty="0"/>
                    </a:p>
                  </a:txBody>
                  <a:tcPr/>
                </a:tc>
                <a:tc>
                  <a:txBody>
                    <a:bodyPr/>
                    <a:lstStyle/>
                    <a:p>
                      <a:pPr algn="ctr">
                        <a:lnSpc>
                          <a:spcPct val="150000"/>
                        </a:lnSpc>
                      </a:pPr>
                      <a:r>
                        <a:rPr lang="en-IN" dirty="0" smtClean="0"/>
                        <a:t>Accuracy %</a:t>
                      </a:r>
                      <a:endParaRPr lang="en-IN" dirty="0"/>
                    </a:p>
                  </a:txBody>
                  <a:tcPr/>
                </a:tc>
                <a:extLst>
                  <a:ext uri="{0D108BD9-81ED-4DB2-BD59-A6C34878D82A}">
                    <a16:rowId xmlns:a16="http://schemas.microsoft.com/office/drawing/2014/main" val="237070762"/>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Decision Tree</a:t>
                      </a:r>
                      <a:endParaRPr lang="en-IN" sz="1800" dirty="0" smtClean="0">
                        <a:effectLst/>
                      </a:endParaRPr>
                    </a:p>
                    <a:p>
                      <a:endParaRPr lang="en-IN" dirty="0"/>
                    </a:p>
                  </a:txBody>
                  <a:tcPr/>
                </a:tc>
                <a:tc>
                  <a:txBody>
                    <a:bodyPr/>
                    <a:lstStyle/>
                    <a:p>
                      <a:pPr algn="ctr">
                        <a:lnSpc>
                          <a:spcPct val="150000"/>
                        </a:lnSpc>
                      </a:pPr>
                      <a:r>
                        <a:rPr lang="en-IN" dirty="0" smtClean="0"/>
                        <a:t>90%</a:t>
                      </a:r>
                      <a:endParaRPr lang="en-IN" dirty="0"/>
                    </a:p>
                  </a:txBody>
                  <a:tcPr/>
                </a:tc>
                <a:extLst>
                  <a:ext uri="{0D108BD9-81ED-4DB2-BD59-A6C34878D82A}">
                    <a16:rowId xmlns:a16="http://schemas.microsoft.com/office/drawing/2014/main" val="3386882968"/>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Logistic Regression</a:t>
                      </a:r>
                      <a:endParaRPr lang="en-IN" sz="1800" dirty="0" smtClean="0">
                        <a:effectLst/>
                      </a:endParaRPr>
                    </a:p>
                    <a:p>
                      <a:endParaRPr lang="en-IN" dirty="0"/>
                    </a:p>
                  </a:txBody>
                  <a:tcPr/>
                </a:tc>
                <a:tc>
                  <a:txBody>
                    <a:bodyPr/>
                    <a:lstStyle/>
                    <a:p>
                      <a:pPr algn="ctr">
                        <a:lnSpc>
                          <a:spcPct val="150000"/>
                        </a:lnSpc>
                      </a:pPr>
                      <a:r>
                        <a:rPr lang="en-IN" dirty="0" smtClean="0"/>
                        <a:t>88%</a:t>
                      </a:r>
                      <a:endParaRPr lang="en-IN" dirty="0"/>
                    </a:p>
                  </a:txBody>
                  <a:tcPr/>
                </a:tc>
                <a:extLst>
                  <a:ext uri="{0D108BD9-81ED-4DB2-BD59-A6C34878D82A}">
                    <a16:rowId xmlns:a16="http://schemas.microsoft.com/office/drawing/2014/main" val="3702195039"/>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NB</a:t>
                      </a:r>
                      <a:r>
                        <a:rPr lang="en-US"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Classifier</a:t>
                      </a:r>
                      <a:endParaRPr lang="en-IN" sz="1800" dirty="0" smtClean="0">
                        <a:effectLst/>
                      </a:endParaRPr>
                    </a:p>
                    <a:p>
                      <a:pPr algn="ctr"/>
                      <a:endParaRPr lang="en-IN" dirty="0"/>
                    </a:p>
                  </a:txBody>
                  <a:tcPr/>
                </a:tc>
                <a:tc>
                  <a:txBody>
                    <a:bodyPr/>
                    <a:lstStyle/>
                    <a:p>
                      <a:pPr algn="ctr">
                        <a:lnSpc>
                          <a:spcPct val="150000"/>
                        </a:lnSpc>
                      </a:pPr>
                      <a:r>
                        <a:rPr lang="en-IN" dirty="0" smtClean="0"/>
                        <a:t>97%</a:t>
                      </a:r>
                      <a:endParaRPr lang="en-IN" dirty="0"/>
                    </a:p>
                  </a:txBody>
                  <a:tcPr/>
                </a:tc>
                <a:extLst>
                  <a:ext uri="{0D108BD9-81ED-4DB2-BD59-A6C34878D82A}">
                    <a16:rowId xmlns:a16="http://schemas.microsoft.com/office/drawing/2014/main" val="4063175910"/>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Random Forest</a:t>
                      </a:r>
                      <a:endParaRPr lang="en-IN" sz="1800" dirty="0" smtClean="0">
                        <a:effectLst/>
                      </a:endParaRPr>
                    </a:p>
                    <a:p>
                      <a:endParaRPr lang="en-IN" dirty="0"/>
                    </a:p>
                  </a:txBody>
                  <a:tcPr/>
                </a:tc>
                <a:tc>
                  <a:txBody>
                    <a:bodyPr/>
                    <a:lstStyle/>
                    <a:p>
                      <a:pPr algn="ctr">
                        <a:lnSpc>
                          <a:spcPct val="150000"/>
                        </a:lnSpc>
                      </a:pPr>
                      <a:r>
                        <a:rPr lang="en-IN" dirty="0" smtClean="0"/>
                        <a:t>98%</a:t>
                      </a:r>
                      <a:endParaRPr lang="en-IN" dirty="0"/>
                    </a:p>
                  </a:txBody>
                  <a:tcPr/>
                </a:tc>
                <a:extLst>
                  <a:ext uri="{0D108BD9-81ED-4DB2-BD59-A6C34878D82A}">
                    <a16:rowId xmlns:a16="http://schemas.microsoft.com/office/drawing/2014/main" val="4187301764"/>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SVM Classifier</a:t>
                      </a:r>
                      <a:endParaRPr lang="en-IN" sz="1800" dirty="0" smtClean="0">
                        <a:effectLst/>
                      </a:endParaRPr>
                    </a:p>
                    <a:p>
                      <a:endParaRPr lang="en-IN" dirty="0"/>
                    </a:p>
                  </a:txBody>
                  <a:tcPr/>
                </a:tc>
                <a:tc>
                  <a:txBody>
                    <a:bodyPr/>
                    <a:lstStyle/>
                    <a:p>
                      <a:pPr algn="ctr">
                        <a:lnSpc>
                          <a:spcPct val="150000"/>
                        </a:lnSpc>
                      </a:pPr>
                      <a:r>
                        <a:rPr lang="en-IN" dirty="0" smtClean="0"/>
                        <a:t>96 %</a:t>
                      </a:r>
                      <a:endParaRPr lang="en-IN" dirty="0"/>
                    </a:p>
                  </a:txBody>
                  <a:tcPr/>
                </a:tc>
                <a:extLst>
                  <a:ext uri="{0D108BD9-81ED-4DB2-BD59-A6C34878D82A}">
                    <a16:rowId xmlns:a16="http://schemas.microsoft.com/office/drawing/2014/main" val="1638010565"/>
                  </a:ext>
                </a:extLst>
              </a:tr>
            </a:tbl>
          </a:graphicData>
        </a:graphic>
      </p:graphicFrame>
      <p:sp>
        <p:nvSpPr>
          <p:cNvPr id="8" name="TextBox 7"/>
          <p:cNvSpPr txBox="1"/>
          <p:nvPr/>
        </p:nvSpPr>
        <p:spPr>
          <a:xfrm>
            <a:off x="1005497" y="5580011"/>
            <a:ext cx="8440616" cy="12879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solidFill>
                  <a:schemeClr val="accent1">
                    <a:lumMod val="75000"/>
                  </a:schemeClr>
                </a:solidFill>
                <a:cs typeface="Calibri" panose="020F0502020204030204"/>
              </a:rPr>
              <a:t>The data shown above is an  average of multiple test runs.</a:t>
            </a:r>
            <a:endParaRPr lang="en-US" dirty="0">
              <a:solidFill>
                <a:schemeClr val="accent1">
                  <a:lumMod val="75000"/>
                </a:schemeClr>
              </a:solidFill>
            </a:endParaRPr>
          </a:p>
          <a:p>
            <a:pPr marL="285750" indent="-285750">
              <a:lnSpc>
                <a:spcPct val="150000"/>
              </a:lnSpc>
              <a:buFont typeface="Wingdings" panose="05000000000000000000" pitchFamily="2" charset="2"/>
              <a:buChar char="Ø"/>
            </a:pPr>
            <a:r>
              <a:rPr lang="en-US" dirty="0">
                <a:solidFill>
                  <a:schemeClr val="accent1">
                    <a:lumMod val="75000"/>
                  </a:schemeClr>
                </a:solidFill>
                <a:cs typeface="Calibri" panose="020F0502020204030204"/>
              </a:rPr>
              <a:t>We see that the highest accuracy for the train dataset is </a:t>
            </a:r>
            <a:r>
              <a:rPr lang="en-US" dirty="0">
                <a:solidFill>
                  <a:schemeClr val="accent1">
                    <a:lumMod val="75000"/>
                  </a:schemeClr>
                </a:solidFill>
              </a:rPr>
              <a:t>Random </a:t>
            </a:r>
            <a:r>
              <a:rPr lang="en-US" dirty="0" smtClean="0">
                <a:solidFill>
                  <a:schemeClr val="accent1">
                    <a:lumMod val="75000"/>
                  </a:schemeClr>
                </a:solidFill>
              </a:rPr>
              <a:t>Forest</a:t>
            </a:r>
            <a:r>
              <a:rPr lang="en-IN" dirty="0" smtClean="0">
                <a:solidFill>
                  <a:schemeClr val="accent1">
                    <a:lumMod val="75000"/>
                  </a:schemeClr>
                </a:solidFill>
              </a:rPr>
              <a:t>.</a:t>
            </a:r>
            <a:endParaRPr lang="en-US" dirty="0">
              <a:solidFill>
                <a:schemeClr val="accent1">
                  <a:lumMod val="75000"/>
                </a:schemeClr>
              </a:solidFill>
              <a:cs typeface="Calibri" panose="020F0502020204030204"/>
            </a:endParaRPr>
          </a:p>
          <a:p>
            <a:pPr marL="285750" indent="-285750">
              <a:lnSpc>
                <a:spcPct val="150000"/>
              </a:lnSpc>
              <a:buFont typeface="Wingdings" panose="05000000000000000000" pitchFamily="2" charset="2"/>
              <a:buChar char="Ø"/>
            </a:pPr>
            <a:r>
              <a:rPr lang="en-US" dirty="0" smtClean="0">
                <a:solidFill>
                  <a:schemeClr val="accent1">
                    <a:lumMod val="75000"/>
                  </a:schemeClr>
                </a:solidFill>
                <a:cs typeface="Calibri" panose="020F0502020204030204"/>
              </a:rPr>
              <a:t>So we select Random Forest model to predict the test dataset.</a:t>
            </a:r>
            <a:endParaRPr lang="en-US" dirty="0">
              <a:solidFill>
                <a:schemeClr val="accent1">
                  <a:lumMod val="75000"/>
                </a:schemeClr>
              </a:solidFill>
              <a:cs typeface="Calibri" panose="020F0502020204030204"/>
            </a:endParaRPr>
          </a:p>
        </p:txBody>
      </p:sp>
    </p:spTree>
    <p:extLst>
      <p:ext uri="{BB962C8B-B14F-4D97-AF65-F5344CB8AC3E}">
        <p14:creationId xmlns:p14="http://schemas.microsoft.com/office/powerpoint/2010/main" val="2314347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766" y="2285972"/>
            <a:ext cx="3182281" cy="1479251"/>
          </a:xfrm>
          <a:prstGeom prst="rect">
            <a:avLst/>
          </a:prstGeom>
        </p:spPr>
        <p:txBody>
          <a:bodyPr wrap="none">
            <a:spAutoFit/>
          </a:bodyPr>
          <a:lstStyle/>
          <a:p>
            <a:pPr>
              <a:lnSpc>
                <a:spcPct val="150000"/>
              </a:lnSpc>
            </a:pPr>
            <a:r>
              <a:rPr lang="en-US" sz="3200" dirty="0">
                <a:solidFill>
                  <a:schemeClr val="accent1">
                    <a:lumMod val="75000"/>
                  </a:schemeClr>
                </a:solidFill>
                <a:cs typeface="Calibri Light"/>
              </a:rPr>
              <a:t>Future scope of </a:t>
            </a:r>
            <a:endParaRPr lang="en-US" sz="3200" dirty="0" smtClean="0">
              <a:solidFill>
                <a:schemeClr val="accent1">
                  <a:lumMod val="75000"/>
                </a:schemeClr>
              </a:solidFill>
              <a:cs typeface="Calibri Light"/>
            </a:endParaRPr>
          </a:p>
          <a:p>
            <a:pPr>
              <a:lnSpc>
                <a:spcPct val="150000"/>
              </a:lnSpc>
            </a:pPr>
            <a:r>
              <a:rPr lang="en-US" sz="3200" dirty="0">
                <a:solidFill>
                  <a:schemeClr val="accent1">
                    <a:lumMod val="75000"/>
                  </a:schemeClr>
                </a:solidFill>
                <a:cs typeface="Calibri Light"/>
              </a:rPr>
              <a:t> </a:t>
            </a:r>
            <a:r>
              <a:rPr lang="en-US" sz="3200" dirty="0" smtClean="0">
                <a:solidFill>
                  <a:schemeClr val="accent1">
                    <a:lumMod val="75000"/>
                  </a:schemeClr>
                </a:solidFill>
                <a:cs typeface="Calibri Light"/>
              </a:rPr>
              <a:t> improvements</a:t>
            </a:r>
            <a:endParaRPr lang="en-IN" sz="3200" dirty="0">
              <a:solidFill>
                <a:schemeClr val="accent1">
                  <a:lumMod val="75000"/>
                </a:schemeClr>
              </a:solidFill>
            </a:endParaRPr>
          </a:p>
        </p:txBody>
      </p:sp>
      <p:cxnSp>
        <p:nvCxnSpPr>
          <p:cNvPr id="4" name="Straight Connector 3"/>
          <p:cNvCxnSpPr/>
          <p:nvPr/>
        </p:nvCxnSpPr>
        <p:spPr>
          <a:xfrm flipH="1">
            <a:off x="3534508" y="694153"/>
            <a:ext cx="21631" cy="6014378"/>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3683977" y="694153"/>
            <a:ext cx="6567854" cy="5909310"/>
          </a:xfrm>
          <a:prstGeom prst="rect">
            <a:avLst/>
          </a:prstGeom>
          <a:noFill/>
        </p:spPr>
        <p:txBody>
          <a:bodyPr wrap="square" rtlCol="0">
            <a:spAutoFit/>
          </a:bodyPr>
          <a:lstStyle/>
          <a:p>
            <a:pPr marL="285750" indent="-285750">
              <a:buFont typeface="Arial" panose="020B0604020202020204" pitchFamily="34" charset="0"/>
              <a:buChar char="•"/>
            </a:pPr>
            <a:r>
              <a:rPr lang="en-IN" dirty="0"/>
              <a:t>Future advancements in crop recommendation systems could involve integrating real-time data from </a:t>
            </a:r>
            <a:r>
              <a:rPr lang="en-IN" dirty="0" err="1"/>
              <a:t>IoT</a:t>
            </a:r>
            <a:r>
              <a:rPr lang="en-IN" dirty="0"/>
              <a:t> devices and satellite imagery, enhancing predictive algorithms with deep learning techniques, and personalizing recommendations based on individual farmer preferences</a:t>
            </a:r>
            <a:r>
              <a:rPr lang="en-IN" dirty="0" smtClean="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Improvements in user interface design and accessibility, along with the integration of multi-criteria decision-making methods, could further enhance the usability and effectiveness of these systems. </a:t>
            </a: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Collaborative platforms for knowledge sharing among farmers and experts, along with extensive field testing and validation, are essential for ensuring the scalability, reliability, and impact of crop recommendation systems in diverse agricultural settings.</a:t>
            </a:r>
            <a:r>
              <a:rPr lang="en-IN" dirty="0" smtClean="0"/>
              <a: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By addressing these areas of improvement, crop recommendation systems can better support farmers in making informed decisions, optimizing resource use, and increasing agricultural productivity </a:t>
            </a:r>
          </a:p>
        </p:txBody>
      </p:sp>
    </p:spTree>
    <p:extLst>
      <p:ext uri="{BB962C8B-B14F-4D97-AF65-F5344CB8AC3E}">
        <p14:creationId xmlns:p14="http://schemas.microsoft.com/office/powerpoint/2010/main" val="2478268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72513" y="2532157"/>
            <a:ext cx="4057521" cy="1107996"/>
          </a:xfrm>
          <a:prstGeom prst="rect">
            <a:avLst/>
          </a:prstGeom>
        </p:spPr>
        <p:txBody>
          <a:bodyPr wrap="none">
            <a:spAutoFit/>
          </a:bodyPr>
          <a:lstStyle/>
          <a:p>
            <a:r>
              <a:rPr lang="en-US" sz="6600" dirty="0">
                <a:solidFill>
                  <a:schemeClr val="accent1">
                    <a:lumMod val="75000"/>
                  </a:schemeClr>
                </a:solidFill>
                <a:cs typeface="Calibri Light"/>
              </a:rPr>
              <a:t>Thank you</a:t>
            </a:r>
            <a:endParaRPr lang="en-IN" sz="6600" dirty="0">
              <a:solidFill>
                <a:schemeClr val="accent1">
                  <a:lumMod val="75000"/>
                </a:schemeClr>
              </a:solidFill>
            </a:endParaRPr>
          </a:p>
        </p:txBody>
      </p:sp>
      <p:sp>
        <p:nvSpPr>
          <p:cNvPr id="3" name="TextBox 2"/>
          <p:cNvSpPr txBox="1"/>
          <p:nvPr/>
        </p:nvSpPr>
        <p:spPr>
          <a:xfrm>
            <a:off x="492368" y="4501662"/>
            <a:ext cx="7895493" cy="2308324"/>
          </a:xfrm>
          <a:prstGeom prst="rect">
            <a:avLst/>
          </a:prstGeom>
          <a:noFill/>
        </p:spPr>
        <p:txBody>
          <a:bodyPr wrap="square" rtlCol="0">
            <a:spAutoFit/>
          </a:bodyPr>
          <a:lstStyle/>
          <a:p>
            <a:r>
              <a:rPr lang="en-IN" b="1" dirty="0" smtClean="0">
                <a:solidFill>
                  <a:schemeClr val="accent1">
                    <a:lumMod val="75000"/>
                  </a:schemeClr>
                </a:solidFill>
              </a:rPr>
              <a:t>Asansol Engineering College</a:t>
            </a:r>
          </a:p>
          <a:p>
            <a:endParaRPr lang="en-IN" dirty="0" smtClean="0"/>
          </a:p>
          <a:p>
            <a:pPr marL="285750" indent="-285750">
              <a:buFont typeface="Wingdings" panose="05000000000000000000" pitchFamily="2" charset="2"/>
              <a:buChar char="Ø"/>
            </a:pPr>
            <a:r>
              <a:rPr lang="en-IN" b="1" dirty="0">
                <a:solidFill>
                  <a:schemeClr val="accent1">
                    <a:lumMod val="75000"/>
                  </a:schemeClr>
                </a:solidFill>
              </a:rPr>
              <a:t>Siddhartha </a:t>
            </a:r>
            <a:r>
              <a:rPr lang="en-IN" b="1" dirty="0" smtClean="0">
                <a:solidFill>
                  <a:schemeClr val="accent1">
                    <a:lumMod val="75000"/>
                  </a:schemeClr>
                </a:solidFill>
              </a:rPr>
              <a:t>Khawas </a:t>
            </a:r>
            <a:r>
              <a:rPr lang="en-IN" sz="1600" b="1" dirty="0" smtClean="0">
                <a:solidFill>
                  <a:schemeClr val="accent1">
                    <a:lumMod val="75000"/>
                  </a:schemeClr>
                </a:solidFill>
              </a:rPr>
              <a:t>(</a:t>
            </a:r>
            <a:r>
              <a:rPr lang="en-IN" sz="1600" b="1" dirty="0">
                <a:solidFill>
                  <a:schemeClr val="accent1">
                    <a:lumMod val="75000"/>
                  </a:schemeClr>
                </a:solidFill>
              </a:rPr>
              <a:t>khawassiddhartha73@gmail.com) </a:t>
            </a:r>
            <a:r>
              <a:rPr lang="en-IN" sz="1600" b="1" dirty="0" smtClean="0">
                <a:solidFill>
                  <a:schemeClr val="accent1">
                    <a:lumMod val="75000"/>
                  </a:schemeClr>
                </a:solidFill>
              </a:rPr>
              <a:t>                                     </a:t>
            </a:r>
          </a:p>
          <a:p>
            <a:pPr marL="285750" indent="-285750">
              <a:buFont typeface="Wingdings" panose="05000000000000000000" pitchFamily="2" charset="2"/>
              <a:buChar char="Ø"/>
            </a:pPr>
            <a:r>
              <a:rPr lang="en-IN" b="1" dirty="0" smtClean="0">
                <a:solidFill>
                  <a:schemeClr val="accent1">
                    <a:lumMod val="75000"/>
                  </a:schemeClr>
                </a:solidFill>
              </a:rPr>
              <a:t>Subham Chakraborty </a:t>
            </a:r>
            <a:r>
              <a:rPr lang="en-IN" sz="1600" b="1" dirty="0" smtClean="0">
                <a:solidFill>
                  <a:schemeClr val="accent1">
                    <a:lumMod val="75000"/>
                  </a:schemeClr>
                </a:solidFill>
              </a:rPr>
              <a:t>(</a:t>
            </a:r>
            <a:r>
              <a:rPr lang="en-IN" sz="1600" b="1" dirty="0">
                <a:solidFill>
                  <a:schemeClr val="accent1">
                    <a:lumMod val="75000"/>
                  </a:schemeClr>
                </a:solidFill>
              </a:rPr>
              <a:t>csubham981@gmail.com) </a:t>
            </a:r>
          </a:p>
          <a:p>
            <a:pPr marL="285750" indent="-285750">
              <a:buFont typeface="Wingdings" panose="05000000000000000000" pitchFamily="2" charset="2"/>
              <a:buChar char="Ø"/>
            </a:pPr>
            <a:r>
              <a:rPr lang="en-IN" b="1" dirty="0">
                <a:solidFill>
                  <a:schemeClr val="accent1">
                    <a:lumMod val="75000"/>
                  </a:schemeClr>
                </a:solidFill>
              </a:rPr>
              <a:t>Sumit Kumar </a:t>
            </a:r>
            <a:r>
              <a:rPr lang="en-IN" b="1" dirty="0" smtClean="0">
                <a:solidFill>
                  <a:schemeClr val="accent1">
                    <a:lumMod val="75000"/>
                  </a:schemeClr>
                </a:solidFill>
              </a:rPr>
              <a:t>Choubey </a:t>
            </a:r>
            <a:r>
              <a:rPr lang="en-IN" sz="1600" b="1" dirty="0" smtClean="0">
                <a:solidFill>
                  <a:schemeClr val="accent1">
                    <a:lumMod val="75000"/>
                  </a:schemeClr>
                </a:solidFill>
              </a:rPr>
              <a:t>(</a:t>
            </a:r>
            <a:r>
              <a:rPr lang="en-IN" sz="1600" b="1" dirty="0">
                <a:solidFill>
                  <a:schemeClr val="accent1">
                    <a:lumMod val="75000"/>
                  </a:schemeClr>
                </a:solidFill>
              </a:rPr>
              <a:t>montuking88@gmail.com)</a:t>
            </a:r>
            <a:r>
              <a:rPr lang="en-IN" b="1" dirty="0">
                <a:solidFill>
                  <a:schemeClr val="accent1">
                    <a:lumMod val="75000"/>
                  </a:schemeClr>
                </a:solidFill>
              </a:rPr>
              <a:t> </a:t>
            </a:r>
            <a:endParaRPr lang="en-IN" b="1" dirty="0" smtClean="0">
              <a:solidFill>
                <a:schemeClr val="accent1">
                  <a:lumMod val="75000"/>
                </a:schemeClr>
              </a:solidFill>
            </a:endParaRPr>
          </a:p>
          <a:p>
            <a:pPr marL="285750" indent="-285750">
              <a:buFont typeface="Wingdings" panose="05000000000000000000" pitchFamily="2" charset="2"/>
              <a:buChar char="Ø"/>
            </a:pPr>
            <a:r>
              <a:rPr lang="en-IN" b="1" dirty="0" smtClean="0">
                <a:solidFill>
                  <a:schemeClr val="accent1">
                    <a:lumMod val="75000"/>
                  </a:schemeClr>
                </a:solidFill>
              </a:rPr>
              <a:t>Shivendu Shivam </a:t>
            </a:r>
            <a:r>
              <a:rPr lang="en-IN" sz="1600" b="1" dirty="0" smtClean="0">
                <a:solidFill>
                  <a:schemeClr val="accent1">
                    <a:lumMod val="75000"/>
                  </a:schemeClr>
                </a:solidFill>
              </a:rPr>
              <a:t>(</a:t>
            </a:r>
            <a:r>
              <a:rPr lang="en-IN" sz="1600" b="1" dirty="0">
                <a:solidFill>
                  <a:schemeClr val="accent1">
                    <a:lumMod val="75000"/>
                  </a:schemeClr>
                </a:solidFill>
              </a:rPr>
              <a:t>shivamlkr502@gmail.com) </a:t>
            </a:r>
            <a:r>
              <a:rPr lang="en-IN" sz="1600" b="1" dirty="0" smtClean="0">
                <a:solidFill>
                  <a:schemeClr val="accent1">
                    <a:lumMod val="75000"/>
                  </a:schemeClr>
                </a:solidFill>
              </a:rPr>
              <a:t>   </a:t>
            </a:r>
          </a:p>
          <a:p>
            <a:endParaRPr lang="en-IN" dirty="0" smtClean="0"/>
          </a:p>
          <a:p>
            <a:endParaRPr lang="en-IN" dirty="0"/>
          </a:p>
        </p:txBody>
      </p:sp>
    </p:spTree>
    <p:extLst>
      <p:ext uri="{BB962C8B-B14F-4D97-AF65-F5344CB8AC3E}">
        <p14:creationId xmlns:p14="http://schemas.microsoft.com/office/powerpoint/2010/main" val="3365313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4317023" y="1002323"/>
            <a:ext cx="8792" cy="475663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3530" y="3103685"/>
            <a:ext cx="3332285" cy="769441"/>
          </a:xfrm>
          <a:prstGeom prst="rect">
            <a:avLst/>
          </a:prstGeom>
          <a:noFill/>
        </p:spPr>
        <p:txBody>
          <a:bodyPr wrap="square" rtlCol="0">
            <a:spAutoFit/>
          </a:bodyPr>
          <a:lstStyle/>
          <a:p>
            <a:r>
              <a:rPr lang="en-US" sz="4400" dirty="0">
                <a:solidFill>
                  <a:schemeClr val="accent1">
                    <a:lumMod val="75000"/>
                  </a:schemeClr>
                </a:solidFill>
                <a:cs typeface="Calibri Light"/>
              </a:rPr>
              <a:t>Contents</a:t>
            </a:r>
            <a:endParaRPr lang="en-IN" sz="4400" dirty="0">
              <a:solidFill>
                <a:schemeClr val="accent1">
                  <a:lumMod val="75000"/>
                </a:schemeClr>
              </a:solidFill>
            </a:endParaRPr>
          </a:p>
        </p:txBody>
      </p:sp>
      <p:sp>
        <p:nvSpPr>
          <p:cNvPr id="5" name="Rectangle 4"/>
          <p:cNvSpPr/>
          <p:nvPr/>
        </p:nvSpPr>
        <p:spPr>
          <a:xfrm>
            <a:off x="4797669" y="1882931"/>
            <a:ext cx="6096000" cy="3654847"/>
          </a:xfrm>
          <a:prstGeom prst="rect">
            <a:avLst/>
          </a:prstGeom>
        </p:spPr>
        <p:txBody>
          <a:bodyPr>
            <a:spAutoFit/>
          </a:bodyPr>
          <a:lstStyle/>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Project Objective &amp; Scope</a:t>
            </a:r>
            <a:endParaRPr lang="en-US" dirty="0">
              <a:solidFill>
                <a:schemeClr val="accent1">
                  <a:lumMod val="75000"/>
                </a:schemeClr>
              </a:solidFill>
              <a:cs typeface="Calibri"/>
            </a:endParaRP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Data Description</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Methodology</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Data Preprocessing</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Models Used</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Accuracy </a:t>
            </a:r>
            <a:r>
              <a:rPr lang="en-US" b="1" dirty="0" smtClean="0">
                <a:solidFill>
                  <a:schemeClr val="accent1">
                    <a:lumMod val="75000"/>
                  </a:schemeClr>
                </a:solidFill>
                <a:cs typeface="Calibri"/>
              </a:rPr>
              <a:t>Comparison</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GUI snapshot</a:t>
            </a:r>
            <a:endParaRPr lang="en-US" b="1" dirty="0">
              <a:solidFill>
                <a:schemeClr val="accent1">
                  <a:lumMod val="75000"/>
                </a:schemeClr>
              </a:solidFill>
              <a:cs typeface="Calibri"/>
            </a:endParaRP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Future Scope of Improvements</a:t>
            </a:r>
            <a:endParaRPr lang="en-US" dirty="0">
              <a:solidFill>
                <a:schemeClr val="accent1">
                  <a:lumMod val="75000"/>
                </a:schemeClr>
              </a:solidFill>
              <a:cs typeface="Calibri"/>
            </a:endParaRPr>
          </a:p>
        </p:txBody>
      </p:sp>
    </p:spTree>
    <p:extLst>
      <p:ext uri="{BB962C8B-B14F-4D97-AF65-F5344CB8AC3E}">
        <p14:creationId xmlns:p14="http://schemas.microsoft.com/office/powerpoint/2010/main" val="2578797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cs typeface="Calibri Light"/>
              </a:rPr>
              <a:t>Project objective </a:t>
            </a:r>
            <a:r>
              <a:rPr lang="en-US" dirty="0" smtClean="0">
                <a:cs typeface="Calibri Light"/>
              </a:rPr>
              <a:t>&amp; </a:t>
            </a:r>
            <a:r>
              <a:rPr lang="en-US" dirty="0">
                <a:cs typeface="Calibri Light"/>
              </a:rPr>
              <a:t>scope</a:t>
            </a:r>
            <a:endParaRPr lang="en-IN" dirty="0"/>
          </a:p>
        </p:txBody>
      </p:sp>
      <p:sp>
        <p:nvSpPr>
          <p:cNvPr id="3" name="Content Placeholder 2"/>
          <p:cNvSpPr>
            <a:spLocks noGrp="1"/>
          </p:cNvSpPr>
          <p:nvPr>
            <p:ph idx="1"/>
          </p:nvPr>
        </p:nvSpPr>
        <p:spPr/>
        <p:txBody>
          <a:bodyPr>
            <a:normAutofit/>
          </a:bodyPr>
          <a:lstStyle/>
          <a:p>
            <a:r>
              <a:rPr lang="en-IN" b="1" dirty="0">
                <a:solidFill>
                  <a:schemeClr val="accent1">
                    <a:lumMod val="75000"/>
                  </a:schemeClr>
                </a:solidFill>
              </a:rPr>
              <a:t>Objective:</a:t>
            </a:r>
            <a:endParaRPr lang="en-IN" dirty="0">
              <a:solidFill>
                <a:schemeClr val="accent1">
                  <a:lumMod val="75000"/>
                </a:schemeClr>
              </a:solidFill>
            </a:endParaRPr>
          </a:p>
          <a:p>
            <a:pPr lvl="1"/>
            <a:r>
              <a:rPr lang="en-IN" dirty="0">
                <a:solidFill>
                  <a:schemeClr val="accent1">
                    <a:lumMod val="75000"/>
                  </a:schemeClr>
                </a:solidFill>
              </a:rPr>
              <a:t>To develop an intelligent crop recommendation system that uses machine learning to </a:t>
            </a:r>
            <a:r>
              <a:rPr lang="en-IN" dirty="0" smtClean="0">
                <a:solidFill>
                  <a:schemeClr val="accent1">
                    <a:lumMod val="75000"/>
                  </a:schemeClr>
                </a:solidFill>
              </a:rPr>
              <a:t>analyse </a:t>
            </a:r>
            <a:r>
              <a:rPr lang="en-IN" dirty="0">
                <a:solidFill>
                  <a:schemeClr val="accent1">
                    <a:lumMod val="75000"/>
                  </a:schemeClr>
                </a:solidFill>
              </a:rPr>
              <a:t>soil nutrients (Nitrogen, Phosphorus, Potassium), environmental data (Temperature, Humidity, Rainfall), and soil pH to advise farmers on the most suitable crops to cultivate for optimal yield.</a:t>
            </a:r>
          </a:p>
          <a:p>
            <a:r>
              <a:rPr lang="en-IN" b="1" dirty="0">
                <a:solidFill>
                  <a:schemeClr val="accent1">
                    <a:lumMod val="75000"/>
                  </a:schemeClr>
                </a:solidFill>
              </a:rPr>
              <a:t>Goal:</a:t>
            </a:r>
            <a:endParaRPr lang="en-IN" dirty="0">
              <a:solidFill>
                <a:schemeClr val="accent1">
                  <a:lumMod val="75000"/>
                </a:schemeClr>
              </a:solidFill>
            </a:endParaRPr>
          </a:p>
          <a:p>
            <a:pPr lvl="1"/>
            <a:r>
              <a:rPr lang="en-IN" dirty="0">
                <a:solidFill>
                  <a:schemeClr val="accent1">
                    <a:lumMod val="75000"/>
                  </a:schemeClr>
                </a:solidFill>
              </a:rPr>
              <a:t>Create a robust predictive model that inputs Nitrogen, Phosphorus, Potassium, Temperature, Humidity, pH, and Rainfall to generate accurate and personalized crop recommendations, thus increasing agricultural efficiency and sustainability.</a:t>
            </a:r>
          </a:p>
          <a:p>
            <a:r>
              <a:rPr lang="en-IN" b="1" dirty="0" smtClean="0">
                <a:solidFill>
                  <a:schemeClr val="accent1">
                    <a:lumMod val="75000"/>
                  </a:schemeClr>
                </a:solidFill>
              </a:rPr>
              <a:t>Scope:</a:t>
            </a:r>
          </a:p>
          <a:p>
            <a:pPr lvl="1"/>
            <a:r>
              <a:rPr lang="en-IN" dirty="0" smtClean="0">
                <a:solidFill>
                  <a:schemeClr val="accent1">
                    <a:lumMod val="75000"/>
                  </a:schemeClr>
                </a:solidFill>
              </a:rPr>
              <a:t>It is a useful project as the classifier models can be used to quickly determine the suitable crop for the </a:t>
            </a:r>
            <a:r>
              <a:rPr lang="en-IN" dirty="0" err="1" smtClean="0">
                <a:solidFill>
                  <a:schemeClr val="accent1">
                    <a:lumMod val="75000"/>
                  </a:schemeClr>
                </a:solidFill>
              </a:rPr>
              <a:t>cultiave</a:t>
            </a:r>
            <a:r>
              <a:rPr lang="en-IN" dirty="0" smtClean="0">
                <a:solidFill>
                  <a:schemeClr val="accent1">
                    <a:lumMod val="75000"/>
                  </a:schemeClr>
                </a:solidFill>
              </a:rPr>
              <a:t> in the soli of the large dataset.</a:t>
            </a:r>
            <a:endParaRPr lang="en-IN" dirty="0">
              <a:solidFill>
                <a:schemeClr val="accent1">
                  <a:lumMod val="75000"/>
                </a:schemeClr>
              </a:solidFill>
            </a:endParaRPr>
          </a:p>
        </p:txBody>
      </p:sp>
    </p:spTree>
    <p:extLst>
      <p:ext uri="{BB962C8B-B14F-4D97-AF65-F5344CB8AC3E}">
        <p14:creationId xmlns:p14="http://schemas.microsoft.com/office/powerpoint/2010/main" val="3475683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053" y="123065"/>
            <a:ext cx="3285739" cy="584775"/>
          </a:xfrm>
          <a:prstGeom prst="rect">
            <a:avLst/>
          </a:prstGeom>
        </p:spPr>
        <p:txBody>
          <a:bodyPr wrap="square">
            <a:spAutoFit/>
          </a:bodyPr>
          <a:lstStyle/>
          <a:p>
            <a:r>
              <a:rPr lang="en-US" sz="3200" dirty="0">
                <a:solidFill>
                  <a:schemeClr val="accent1">
                    <a:lumMod val="75000"/>
                  </a:schemeClr>
                </a:solidFill>
                <a:cs typeface="Calibri Light"/>
              </a:rPr>
              <a:t>Data description</a:t>
            </a:r>
            <a:endParaRPr lang="en-IN" sz="3200" dirty="0">
              <a:solidFill>
                <a:schemeClr val="accent1">
                  <a:lumMod val="75000"/>
                </a:schemeClr>
              </a:solidFill>
            </a:endParaRPr>
          </a:p>
        </p:txBody>
      </p:sp>
      <p:sp>
        <p:nvSpPr>
          <p:cNvPr id="3" name="Rectangle 2"/>
          <p:cNvSpPr/>
          <p:nvPr/>
        </p:nvSpPr>
        <p:spPr>
          <a:xfrm>
            <a:off x="152053" y="1022058"/>
            <a:ext cx="6096000" cy="646331"/>
          </a:xfrm>
          <a:prstGeom prst="rect">
            <a:avLst/>
          </a:prstGeom>
        </p:spPr>
        <p:txBody>
          <a:bodyPr>
            <a:spAutoFit/>
          </a:bodyPr>
          <a:lstStyle/>
          <a:p>
            <a:r>
              <a:rPr lang="en-US" dirty="0">
                <a:solidFill>
                  <a:schemeClr val="accent1">
                    <a:lumMod val="75000"/>
                  </a:schemeClr>
                </a:solidFill>
                <a:cs typeface="Calibri" panose="020F0502020204030204"/>
              </a:rPr>
              <a:t>The description of the data with type and description of each Attribute is given/shown in the table.</a:t>
            </a:r>
          </a:p>
        </p:txBody>
      </p:sp>
      <p:pic>
        <p:nvPicPr>
          <p:cNvPr id="4" name="Picture 3"/>
          <p:cNvPicPr>
            <a:picLocks noChangeAspect="1"/>
          </p:cNvPicPr>
          <p:nvPr/>
        </p:nvPicPr>
        <p:blipFill>
          <a:blip r:embed="rId2"/>
          <a:stretch>
            <a:fillRect/>
          </a:stretch>
        </p:blipFill>
        <p:spPr>
          <a:xfrm>
            <a:off x="1182137" y="1982607"/>
            <a:ext cx="5518633" cy="4165910"/>
          </a:xfrm>
          <a:prstGeom prst="rect">
            <a:avLst/>
          </a:prstGeom>
        </p:spPr>
      </p:pic>
    </p:spTree>
    <p:extLst>
      <p:ext uri="{BB962C8B-B14F-4D97-AF65-F5344CB8AC3E}">
        <p14:creationId xmlns:p14="http://schemas.microsoft.com/office/powerpoint/2010/main" val="302919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803" y="293077"/>
            <a:ext cx="8528212" cy="1008185"/>
          </a:xfrm>
        </p:spPr>
        <p:txBody>
          <a:bodyPr/>
          <a:lstStyle/>
          <a:p>
            <a:pPr algn="ctr"/>
            <a:r>
              <a:rPr lang="en-US" dirty="0">
                <a:cs typeface="Calibri Light"/>
              </a:rPr>
              <a:t>Methodology</a:t>
            </a:r>
            <a:endParaRPr lang="en-IN" dirty="0"/>
          </a:p>
        </p:txBody>
      </p:sp>
      <p:pic>
        <p:nvPicPr>
          <p:cNvPr id="4" name="Content Placeholder 3">
            <a:extLst>
              <a:ext uri="{FF2B5EF4-FFF2-40B4-BE49-F238E27FC236}">
                <a16:creationId xmlns:a16="http://schemas.microsoft.com/office/drawing/2014/main" id="{BCDE4AC8-588C-40CD-8249-920289D9A9A0}"/>
              </a:ext>
            </a:extLst>
          </p:cNvPr>
          <p:cNvPicPr>
            <a:picLocks noGrp="1" noChangeAspect="1"/>
          </p:cNvPicPr>
          <p:nvPr>
            <p:ph idx="1"/>
          </p:nvPr>
        </p:nvPicPr>
        <p:blipFill>
          <a:blip r:embed="rId2"/>
          <a:srcRect/>
          <a:stretch/>
        </p:blipFill>
        <p:spPr>
          <a:xfrm>
            <a:off x="589085" y="1491476"/>
            <a:ext cx="10410091" cy="52275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66250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6630" y="154615"/>
            <a:ext cx="2842671" cy="461665"/>
          </a:xfrm>
          <a:prstGeom prst="rect">
            <a:avLst/>
          </a:prstGeom>
        </p:spPr>
        <p:txBody>
          <a:bodyPr wrap="square">
            <a:spAutoFit/>
          </a:bodyPr>
          <a:lstStyle/>
          <a:p>
            <a:r>
              <a:rPr lang="en-US" sz="2400" dirty="0">
                <a:solidFill>
                  <a:schemeClr val="accent1">
                    <a:lumMod val="75000"/>
                  </a:schemeClr>
                </a:solidFill>
                <a:cs typeface="Calibri Light"/>
              </a:rPr>
              <a:t>Data Preprocessing</a:t>
            </a:r>
            <a:endParaRPr lang="en-IN" sz="2400" dirty="0">
              <a:solidFill>
                <a:schemeClr val="accent1">
                  <a:lumMod val="75000"/>
                </a:schemeClr>
              </a:solidFill>
            </a:endParaRPr>
          </a:p>
        </p:txBody>
      </p:sp>
      <p:sp>
        <p:nvSpPr>
          <p:cNvPr id="3" name="AutoShape 2" descr="image.png"/>
          <p:cNvSpPr>
            <a:spLocks noChangeAspect="1" noChangeArrowheads="1"/>
          </p:cNvSpPr>
          <p:nvPr/>
        </p:nvSpPr>
        <p:spPr bwMode="auto">
          <a:xfrm>
            <a:off x="1547531" y="2123952"/>
            <a:ext cx="2769491" cy="2769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2"/>
          <a:stretch>
            <a:fillRect/>
          </a:stretch>
        </p:blipFill>
        <p:spPr>
          <a:xfrm>
            <a:off x="392728" y="652863"/>
            <a:ext cx="2981325" cy="323850"/>
          </a:xfrm>
          <a:prstGeom prst="rect">
            <a:avLst/>
          </a:prstGeom>
        </p:spPr>
      </p:pic>
      <p:sp>
        <p:nvSpPr>
          <p:cNvPr id="6" name="AutoShape 6" descr="data:image/png;base64,iVBORw0KGgoAAAANSUhEUgAAAesAAAHsCAYAAADy9oUZAAAAOXRFWHRTb2Z0d2FyZQBNYXRwbG90bGliIHZlcnNpb24zLjcuMSwgaHR0cHM6Ly9tYXRwbG90bGliLm9yZy/bCgiHAAAACXBIWXMAAA9hAAAPYQGoP6dpAAAwPUlEQVR4nO3de3RU9bn/8c9MzAXEAEoSLiIhgFLkEkkgRLHCITZY5HKsHGqVAAWPWleIRI6AlQRQCXgU8IKlClG0P0qU1tsBAxIuXhKlBhDxAiJIjkguQDU1QAIz8/uDw8iYADMwZO89+/1aa9ZqvrNn9rMXNU+e5/vd3+3weDweAQAA03IaHQAAADgzkjUAACZHsgYAwORI1gAAmBzJGgAAkyNZAwBgciRrAABMjmQNAIDJkawBADA5kjUAACZHsgYAwE/vvvuuhg4dqrZt28rhcOj1118/62c2bNig3r17KzIyUp07d9aLL74Y8HlJ1gAA+Kmmpka9evXSwoUL/Tp+z549GjJkiAYOHKitW7fqvvvu04QJE7R69eqAzuvgQR4AAATO4XDotdde04gRI057zJQpU7Ry5Upt377dO/bb3/5W33//vQoLC/0+F5U1AMDWamtrVV1d7fOqra0NyneXlJQoLS3NZyw9PV0lJSUBfc9F/h54o3NkQF8MALCvd9yvXvBzuMuvDMr35C36nWbOnOkzlpubqxkzZpz3d5eXlysuLs5nLC4uTtXV1Tpy5IiaNGni1/f4nawBAAhF06ZNU3Z2ts9YZGSkQdE0jGRtQau/+8ToEIIivW0vo0MAYGFuuYPyPZGRkRcsObdu3VoVFRU+YxUVFYqOjva7qpZI1pZEkgMAyeUJTrK+kIkwNTVVq1at8hl75513lJqaGtD3sMAMAAA//fjjj9q6dau2bt0q6cStWVu3blVZWZmkEy31jIwM7/F33323du/erQceeEBffvmlnn32Wb3yyiuaNGlSQOelsgYAWJJbjX/n8ccff6yBAwd6fz451z1mzBi9+OKL2r9/vzdxS1LHjh21cuVKTZo0SU8++aQuv/xyLV68WOnp6QGd1+/7rFkNDgDwV2OsBq/Z3yEo33Nxm71B+Z4LicoaAGBJLhvt6cWcNQAAJkdlbUHcugUAxsxZG4VkbUEkOQCQXDZK1rTBAQAwOSprAIAl0QYHAMDkWA0OAABMg8oaAGBJwdkZ3BpI1gAAS2I1OAAAMA0qawCAJbnsU1iTrAEA1sScNQAAJueSw+gQGg1z1gAAmByVNQDAktzMWQMAYG60wQEAgGlQWQMALMlOlTXJ2oJWf/eJ0SEEBc/lBnA+3B6SNUyMJAcA9kKyBgBYEm1wAABMzmWjNdIkawCAJdlpzto+f5YAAGBRVNYAAEtizhoAAJNzeezTHLbPlQIAYFFU1gAAS3LbqN4kWQMALMlOc9b2+bMEAACLorIGAFiSnRaYkawBAJbkpg0OAADMgsoaAGBJ7A0OAIDJMWcNU1v93SdGhxAUPJcbwPngPmuYGkkOAOyFZA0AsCSXjR6RSbIGAFiSnRaY2edKAQCwKCprAIAluVkNDgCAudEGBwAApkFlDQCwJFaDAwBgcnbaFMU+VwoAgEVRWQMIGaGwFS87FPqPvcEBwIJIdPZip+dZk6wBAJZkp8raPlcKAIBFUVkDACzJTpuikKwBAJbk5j5rAP4IhdXHEguzALMjWQPngSQHGIc2OABYUCh0OvgD0H88dQtoBPxiRbDx74FQRbKGYfjFCuB8uNgUBQAAc7NTG9w+VwoAgEVRWQPnIRTm3SWmJGBNtMEB+IUkBxjHTm1wkjUAwJJ4kAcAADithQsXKj4+XlFRUUpJSdGmTZvOePyCBQt01VVXqUmTJmrfvr0mTZqko0eP+n0+KmsAgCUZ9TzrgoICZWdna9GiRUpJSdGCBQuUnp6uHTt2KDY2tt7xy5Yt09SpU5Wfn69rr71WO3fu1NixY+VwODRv3jy/zkllDQCwJJfHGZRXoObNm6c777xT48aNU7du3bRo0SI1bdpU+fn5DR5fXFys6667Tr/73e8UHx+vX/3qV7rtttvOWo2fimQNALC12tpaVVdX+7xqa2sbPLaurk6lpaVKS0vzjjmdTqWlpamkpKTBz1x77bUqLS31Jufdu3dr1apV+vWvf+13jCRrAIAluT2OoLzy8vLUvHlzn1deXl6D5zxw4IBcLpfi4uJ8xuPi4lReXt7gZ373u99p1qxZ6t+/v8LDw9WpUycNGDBADz74oN/X6vecNfeTAgDMJFhP3cqZNk3Z2dk+Y5GRkUH5bknasGGDZs+erWeffVYpKSnatWuXsrKy9PDDD2v69Ol+fYffyZokBwAIRZGRkX4n51atWiksLEwVFRU+4xUVFWrdunWDn5k+fbpGjx6tCRMmSJJ69Oihmpoa/ed//qf++Mc/yuk8+x8dtMEBAJYUrDZ4ICIiIpSUlKSioqKf4nC7VVRUpNTU1AY/c/jw4XoJOSwsTJLk8Xj8Oi+3bgEALMltUL2ZnZ2tMWPGKDk5WX379tWCBQtUU1OjcePGSZIyMjLUrl0777z30KFDNW/ePF1zzTXeNvj06dM1dOhQb9I+G5I1AAABGDVqlKqqqpSTk6Py8nIlJiaqsLDQu+isrKzMp5J+6KGH5HA49NBDD2nfvn2KiYnR0KFD9eijj/p9TofHzxr8RufIAC8HAGBX77hfveDnmLT1t0H5nvmJy4PyPRcSlTUAwJICnW+2MpI1AMCSeOoW0AhC4d59bmkE0BhI1jAMiQ7A+XAZ9CAPI5CsAQCWZKc5a/s0/AEAsCgqawCAJbHADAAAk3PbaM7aPn+WAABgUVTWAABLctlogRnJGgBgSXaas7bPlQIAYFFU1gAAS7LTfdYkawCAJdlpNTjJGgBgSXaqrJmzBgDA5KisAQCWZKfV4CRrAIAl0QYHAACmQWUNALAkVoMDAGBytMEBAIBpUFkDACzJTpU1yRoAYEl2Sta0wQEAMDkqawCAJdmpsiZZAwAsiVu3AAAwOSrrBqz+7pMLGUejSW/by+gQAAAIiN/JmiQHADATKmsAAEzOTsmaW7cAADA5KmsAgCXZqbImWQMIGaGwEJb1Qf7zkKwBwHpIdAhVJGsAgCWxKQoAACZnpzlrVoMDAGByVNYAAEtigRkAACZnpzY4yRoAYEl2qqyZswYAwOSorAEAlkQbHAAAk/N4jI6g8dAGBwDA5KisAQCWxA5mAGBBPMjDXuy0GpxkDSBkkOgQqkjWAABLYjU4AAAmx2pwAABgGlTWAABLYoEZAAAmR7IGAMDk7LTAjDlrAABMjsoaAGBJdloNTrIGAFiSneasaYMDAGByVNYAAEuyU2VNsgYAWJKNpqxpgwMAYHZU1gAAS6INDgCA2dmoD04bHACAAC1cuFDx8fGKiopSSkqKNm3adMbjv//+e917771q06aNIiMjdeWVV2rVqlV+n4/KGgBgSUa1wQsKCpSdna1FixYpJSVFCxYsUHp6unbs2KHY2Nh6x9fV1enGG29UbGysVqxYoXbt2mnv3r1q0aKF3+ckWQMALMmoHczmzZunO++8U+PGjZMkLVq0SCtXrlR+fr6mTp1a7/j8/HwdOnRIxcXFCg8PlyTFx8cHdE7a4AAAS/J4HEF51dbWqrq62udVW1vb4Dnr6upUWlqqtLQ075jT6VRaWppKSkoa/Mybb76p1NRU3XvvvYqLi1P37t01e/ZsuVwuv6+VZA0AsLW8vDw1b97c55WXl9fgsQcOHJDL5VJcXJzPeFxcnMrLyxv8zO7du7VixQq5XC6tWrVK06dP1xNPPKFHHnnE7xhpgwMArClIc9bTpk1Tdna2z1hkZGRQvluS3G63YmNj9dxzzyksLExJSUnat2+f/vu//1u5ubl+fQfJGgBgScGas46MjPQ7Obdq1UphYWGqqKjwGa+oqFDr1q0b/EybNm0UHh6usLAw79gvfvELlZeXq66uThEREWc9L21wAAD8FBERoaSkJBUVFXnH3G63ioqKlJqa2uBnrrvuOu3atUtut9s7tnPnTrVp08avRC2RrAEAVuUJ0itA2dnZev7557V06VJ98cUXuueee1RTU+NdHZ6RkaFp06Z5j7/nnnt06NAhZWVlaefOnVq5cqVmz56te++91+9z0gaHYVZ/94nRIZy39La9jA4BsC2j7rMeNWqUqqqqlJOTo/LyciUmJqqwsNC76KysrExO50+1cPv27bV69WpNmjRJPXv2VLt27ZSVlaUpU6b4fU6Hx+Nf1/9G58gALwcAGhd/AJrHO+5XL/g5Ov6/hldsB2rP7dPOfpDBqKwBANZko73BSdYAQkaoVKXwj52eusUCMwAATI7KGgBgTbTBAQAwO/u0wUnWAABrslFlzZw1AAAmR2UNALAmG1XWJGsAgDVx6xYAADALKmsAgCUF6xGZVkCyBgBYk42SNW1wAABMjsoaAGBNNlpgRrIGAFiSgzY4AAAwCyprAIA12aiy9jtZr/7ukwsZR6PhebcAECKYs66PJAcAMBUbVdbMWQMAYHLMWQMArMlGlTXJGgBgTTZK1rTBAQAwOSprAIA1sRocAABzYwczAABgGlTWAABrorIGAABmQbIGAMDkaIMDACzJTgvMSNYAAGvi1i0AAEzORpU1c9YAAJgclTUAwJpsVFmTrAEAlmSnBWa0wQEAMDkqawCANdmosvY7Wa/+7pMLGUejSW/by+gQAADBQLKujyQHABdeqBRGCC7a4ABgIqFSGL3jvvDnsNMCM5I1AMCabLSDGavBAQAwOSprAIA10QYHAMDcmLMGAMDsbJSsmbMGAMDkqKwBAJZEGxwAALOzUbKmDQ4AgMlRWQMArMlGlTXJGgBgSXaas6YNDgCAyZGsAQAwOdrgAABrog0OAADMgsoaAGBJdlpgRrIGAFgTyRoAAJOzUbJmzhoAAJOjsgYAWBJz1gAAmJ2NkjVtcAAATI7KGgBgSXZqg1NZAwCsyROk1zlYuHCh4uPjFRUVpZSUFG3atMmvzy1fvlwOh0MjRowI6HwkawAAAlBQUKDs7Gzl5uZq8+bN6tWrl9LT01VZWXnGz33zzTeaPHmyrr/++oDPSbIGAFiTQZX1vHnzdOedd2rcuHHq1q2bFi1apKZNmyo/P/+0n3G5XLr99ts1c+ZMJSQkBHxOkjUAwJIcnuC8amtrVV1d7fOqra1t8Jx1dXUqLS1VWlqad8zpdCotLU0lJSWnjXXWrFmKjY3V+PHjz+laSdYAAFvLy8tT8+bNfV55eXkNHnvgwAG5XC7FxcX5jMfFxam8vLzBz7z//vtasmSJnn/++XOOkdXgAABrCtJq8GnTpik7O9tnLDIyMijf/a9//UujR4/W888/r1atWp3z95CsAQDWFKRkHRkZ6XdybtWqlcLCwlRRUeEzXlFRodatW9c7/uuvv9Y333yjoUOHesfcbrck6aKLLtKOHTvUqVOns56XNjgAwJKCNWcdiIiICCUlJamoqMg75na7VVRUpNTU1HrHd+3aVZ9++qm2bt3qfQ0bNkwDBw7U1q1b1b59e7/OS2UNAEAAsrOzNWbMGCUnJ6tv375asGCBampqNG7cOElSRkaG2rVrp7y8PEVFRal79+4+n2/RooUk1Rs/E5I1AMCaDNrBbNSoUaqqqlJOTo7Ky8uVmJiowsJC76KzsrIyOZ3BbVw7PB6PX5d7o3NkUE8MAAhd77hfveDn6DF5flC+59PHJwXley4k5qwBADA52uAAAGuy0YM8SNYAAGuyUbKmDQ4AgMlRWQMALMlhdACNiGQNALAm2uAAAMAsqKwBAJYU6FahVkayBgBYE8kaAACTs1GyZs4aAACTo7IGAFgSc9YAAJidjZI1bXAAAEyOyhoAYEm0wQEAMDsbJWva4AAAmByVNQDAkmiDAwBgdjZK1rTBAQAwOSprAIA12aiyJlkDACyJOWsAAMzORsmaOWsAAEyOyhoAYEkOj31Ka5I1AMCa7JOraYMDAGB2VNYAAEtiNTgAAGZno2RNGxwAAJOjsgYAWBJtcAB+Wf3dJ0aHEBTpbXsZHQIQOJI1AH+Q5ADj2KmyZs4aAACTo7IGAFiTjSprkjUAwJJogwMAANOgsgYAWBMP8gAAwNxogwMAANOgsgYAWJONKmuSNQDAkhxuoyNoPLTBAQAwOSprAIA10QYH4A8e5AEYx06rwUnWwHkgyQEGstF91sxZAwBgclTWAABLog0OAIDZ2ShZ0wYHAMDkqKwBAJZEGxwAALNjNTgAADALKmsAgCXRBgcAwOxslKxpgwMAYHJU1gAAS6INDgCA2bntk61J1gAAa7JPrmbOGgAAs6OyBgBYEnPWAACYHTuYAQAAsyBZAwAsyeEJzutcLFy4UPHx8YqKilJKSoo2bdp02mOff/55XX/99WrZsqVatmyptLS0Mx7fEJI1AMCaPEF6BaigoEDZ2dnKzc3V5s2b1atXL6Wnp6uysrLB4zds2KDbbrtN69evV0lJidq3b69f/epX2rdvn9/ndHg8/jX9b3SO9PtLcWGt/u4To0MIivS2vYwOAcAF8o771Qt+joG/mhuU71m/ZkpAx6ekpKhPnz565plnJElut1vt27dXZmampk6detbPu1wutWzZUs8884wyMjL8OicLzCyIJAcAkiNIC8xqa2tVW1vrMxYZGanIyMh6x9bV1am0tFTTpk3zjjmdTqWlpamkpMSv8x0+fFjHjh3TpZde6neMtMEBANbkDs4rLy9PzZs393nl5eU1eMoDBw7I5XIpLi7OZzwuLk7l5eV+hT1lyhS1bdtWaWlpfl8qlTUAwNamTZum7Oxsn7GGqupgmDNnjpYvX64NGzYoKirK78+RrAEAlhSsNvjpWt4NadWqlcLCwlRRUeEzXlFRodatW5/xs48//rjmzJmjtWvXqmfPngHFSBscAGBNBqwGj4iIUFJSkoqKirxjbrdbRUVFSk1NPe3nHnvsMT388MMqLCxUcnJyYCcVlTUAwKoM2sEsOztbY8aMUXJysvr27asFCxaopqZG48aNkyRlZGSoXbt23nnvuXPnKicnR8uWLVN8fLx3brtZs2Zq1qyZX+ckWQMAEIBRo0apqqpKOTk5Ki8vV2JiogoLC72LzsrKyuR0/tS4/tOf/qS6ujrdeuutPt+Tm5urGTNm+HVO7rMGAARdY9xnnXbD7KB8z9qNDwbley4kKmsAISMUNgxiH4UA2OhBHiRrACGDRIdQRbIGAFiSw210BI2HZA0AsCba4DCzUJiXk2hZAoC/SNYWRJIDAJ3T4y2timQNALCkYG03agVsNwoAgMlRWQMArMlGlTXJGgBgTdy6BQCAuTFnDQAATIPKGgBgTTaqrEnWAABrIlkDgPWEwu5+bHqEhpCsAYQMEp3NsBocAABzYzU4AAAwDSprAIA12aiyJlkDAKzJRsmaNjgAACZHZQ0AsCYbVdYkawCANXHrFgAA5satWwAAwDSorAEA1mSjyppkDQCwJrd9kjVtcAAATI7KGgBgTbTBAQAwORsla9rgAACYHJU1AMCabFRZk6wBANbEanAAAGAWVNYAAGvy2GdzcJI1AMCamLMGAMDkmLMGAABmQWUNw6z+7hOjQzhv6W17GR0CYF+0wYELj0QH4LzYKFnTBgcAwOSorAEA1mSjyppkDQCwJrd97rOmDQ4AgMlRWQMArIk2OAAAJkeyBmAnoXDPu8TtgAhdJGsAJDlYk422GyVZAwAsycNTtwAAMDkbVdbcugUAgMlRWQMArInV4AAAmBw7mAEAALOgsgYAWBNtcAAAzM1DGxwAAJgFlTUAwJpogwMAYHJsigIAAMyCyhoAYE3sDQ4AgLl5bNQGJ1kDAKzJRpU1c9YAAARo4cKFio+PV1RUlFJSUrRp06YzHv/qq6+qa9euioqKUo8ePbRq1aqAzkeyBgBYksftCcorUAUFBcrOzlZubq42b96sXr16KT09XZWVlQ0eX1xcrNtuu03jx4/Xli1bNGLECI0YMULbt2/3+5wOj8e/G9VudI70+0sBAPb2jvvVC36OYOWlQGNNSUlRnz599Mwzz0iS3G632rdvr8zMTE2dOrXe8aNGjVJNTY3+53/+xzvWr18/JSYmatGiRX6dk8oaAGBrtbW1qq6u9nnV1tY2eGxdXZ1KS0uVlpbmHXM6nUpLS1NJSUmDnykpKfE5XpLS09NPe3yDPCZx9OhRT25urufo0aNGh3LOQuEaPB6uw0xC4Ro8ntC4jlC4Bo8ndK4jmHJzcz2SfF65ubkNHrtv3z6PJE9xcbHP+H/91395+vbt2+BnwsPDPcuWLfMZW7hwoSc2NtbvGP1ug19o1dXVat68uX744QdFR0cbHc45CYVrkLgOMwmFa5BC4zpC4Rqk0LmOYKqtra1XSUdGRioyMrLesd99953atWun4uJipaamescfeOABbdy4UR999FG9z0RERGjp0qW67bbbvGPPPvusZs6cqYqKCr9i5NYtAICtnS4xN6RVq1YKCwurl2QrKirUunXrBj/TunXrgI5vCHPWAAD4KSIiQklJSSoqKvKOud1uFRUV+VTap0pNTfU5XpLeeeed0x7fECprAAACkJ2drTFjxig5OVl9+/bVggULVFNTo3HjxkmSMjIy1K5dO+Xl5UmSsrKydMMNN+iJJ57QkCFDtHz5cn388cd67rnn/D6naZJ1ZGSkcnNz/W5FmFEoXIPEdZhJKFyDFBrXEQrXIIXOdRhp1KhRqqqqUk5OjsrLy5WYmKjCwkLFxcVJksrKyuR0/tS4vvbaa7Vs2TI99NBDevDBB9WlSxe9/vrr6t69u9/nNM0CMwAA0DDmrAEAMDmSNQAAJkeyBgDA5EjWAACYHMkaZ/Xjjz8aHQIA2BrJ+jy43W7NnTtX1113nfr06aOpU6fqyJEjRocVkPnz55/x/X/9619KT09vpGjO33vvvac77rhDqamp2rdvnyTp5Zdf1vvvv29wZABw7gy5z9rpdMrhcJzxGIfDoePHjzdSROfm0Ucf1YwZM5SWlqYmTZroySefVGVlpfLz840OzW8PPvigLrvsMmVkZNR7r6amRoMHD9bBgwcNiCxwf/vb3zR69Gjdfvvt2rJli3ev3x9++EGzZ88O+GHvRrnhhhs0fvx4jRw5Uk2aNDE6nPPy1Vdfaf369aqsrJTb7fZ5Lycnx6Cozq66utrvY9lfG43BkPus33jjjdO+V1JSoqeeekput1tHjx5txKgC16VLF02ePFl33XWXJGnt2rUaMmSIjhw54nNDvJmtWLFCo0ePVkFBgYYNG+Ydr6mp8T5MfePGjWrTpo2BUfrnmmuu0aRJk5SRkaFLLrlEn3zyiRISErRlyxbddNNNKi8vNzpEv9x3331atmyZamtr9R//8R8aP368+vXrZ3RYAXv++ed1zz33qFWrVmrdurXPH+gOh0ObN282MLoz86eg8Hg8cjgccrlcjRRVYJ566im/j504ceIFjATBYJpNUXbs2KGpU6fqrbfe0u23365Zs2apQ4cORod1RpGRkdq1a5fat2/vHYuKitKuXbt0+eWXGxhZYBYvXqysrCytXLlSAwYM8FbU5eXl2rhxo9q2bWt0iH5p2rSpPv/8c8XHx/sk6927d6tbt26m/+PvVMePH9ebb76ppUuX6u2331bnzp31+9//XqNHj/bukmR2HTp00B/+8AdNmTLF6FACtnHjRr+PveGGGy5gJOeuY8eOfh3ncDi0e/fuCxwNzpvfD9O8QPbt2+eZMGGCJzw83HPzzTd7Pv30U6ND8pvT6fRUVlb6jDVr1syze/dugyI6d3PnzvVER0d71q9f77n++us9CQkJnv/93/81OqyAdOzY0fPOO+94PJ4T/w5ff/21x+PxeJYuXer5xS9+YWRo56WiosLz8MMPe6Kiojzh4eGe4cOHe4qKiowO66wuueQS778BgPNj2N7gJ+cRn376aSUmJqqoqEjXX3+9UeGcE4/Ho7Fjx/rssXv06FHdfffduvjii71jf//7340ILyAPPPCADh06pEGDBik+Pl4bNmywVHdAku68805lZWUpPz9fDodD3333nUpKSjR58mRNnz7d6PDOyaZNm/TCCy9o+fLlio2N1dixY7Vv3z7dfPPN+sMf/qDHH3/c6BBPa+TIkVqzZo3uvvtuo0MJ2LZt2/w+tmfPnhcwkuCqq6vTnj171KlTJ110kWkeDQE/GNIGf+yxxzR37ly1bt1as2fP1vDhwxs7hKA4+YSVs3nhhRcucCTn7pZbbvH5edWqVerVq5fatWvnM26FPzg8Ho9mz56tvLw8HT58WNKJqYrJkyfr4YcfNjg6/1VWVurll1/WCy+8oK+++kpDhw7VhAkTlJ6e7p1Hff/99zV48GDT3VZ36jxpTU2N5s2bpyFDhqhHjx4KDw/3OdbM86Qn56zP9uvRzHPWpzp8+LAyMzO1dOlSSdLOnTuVkJCgzMxMtWvXTlOnTjU4QpyNIcna6XSqSZMmSktLU1hY2GmPs0KCsLpQ+INDklwulz744AP17NlTTZs21a5du/Tjjz+qW7duatasmdHhBSQiIkKdOnXS73//e40dO1YxMTH1jqmurtbw4cO1fv16AyI8vVCZJ927d6/fx5p9bY104hGNH3zwgRYsWKDBgwdr27ZtSkhI0BtvvKEZM2Zoy5YtRoeIszAkWY8dO/asKy0l8ycImEtUVJS++OILvxOGWb333nuWmxI6m5O/Zvz57x7B16FDBxUUFKhfv34+iy937dql3r17B3SrGoxhyKTFiy++aMRpEeK6d++u3bt3Wz5Z5+bm6u9//7tatGjhM15dXa0RI0Zo3bp1xgR2DpYsWaL58+frq6++knTidsf77rtPEyZMMDiywH3++ecqKytTXV2dz/iptzyaVVVVlWJjY+uN19TU8AeURbDCACHjkUce8c5PJyUl+Szyk6yzecXGjRvrJQTpxOLF9957z4CIzk1OTo7mzZunzMxMpaamSjqxj8KkSZNUVlamWbNmGRyhf3bv3q1///d/16effuozj30yyVlhzjo5OVkrV65UZmampJ9iX7x4sfffBuZmmvusgfN16kY0p1YLHpNvXnHSyRXIiYmJWrdunS699FLvey6XS4WFhfrzn/+sb775xqAIAxMTE6OnnnpKt912m8/4X//6V2VmZurAgQMGRRaYoUOHKiwsTIsXL1bHjh21adMmHTx4UPfff78ef/xxS0xZvP/++7rpppt0xx136MUXX9Rdd92lzz//XMXFxdq4caOSkpKMDhFnQWWNkGG2xVaBSkxMlMPhkMPh0L/927/Ve79JkyZ6+umnDYjs3Bw7dkzJycn1xpOSkky/lfCpSkpKtG7dOrVq1UpOp1NOp1P9+/dXXl6eJk6caInFWf3799fWrVs1Z84c9ejRQ2vWrFHv3r1VUlKiHj16GB0e/EBlDZjE3r175fF4lJCQoE2bNvmsAo+IiFBsbOwZ754wm8zMTIWHh2vevHk+45MnT9aRI0e0cOFCgyILTMuWLbV582Z17NhRnTp10uLFizVw4EB9/fXX6tGjh/c2QeBCorJGyHj33XfP+P4vf/nLRork3Jy8BejnD7ywsiVLlmjNmjXevc0/+ugjlZWVKSMjQ9nZ2d7jfp7QzaR79+765JNP1LFjR6WkpOixxx5TRESEnnvuOSUkJBgdnt9cLpdee+01ffHFF5Kkbt26afjw4WyOYhFU1ggZDT085dS5azPPWb/55pu66aabFB4erjfffPOMx1ph9bEkDRw40K/jHA6HqVe4r169WjU1Nbrlllu0a9cu3Xzzzdq5c6cuu+wyFRQUNDhlYTafffaZhg0bpvLycl111VWSTmyMEhMTo7feekvdu3c3OEKcDckaIeOHH37w+fnYsWPasmWLpk+frkcffVSDBg0yKLKzczqdKi8vV2xs7Bmf2GaFhXKhYNu2berevftp/y0OHTqkli1bWua2p9TUVMXExGjp0qVq2bKlJOmf//ynxo4dq6qqKhUXFxscIc6GZI2Qt3HjRmVnZ6u0tNToUGARYWFh2r9/v2JjY5WQkKB//OMfuuyyy4wO65w1adJEH3/8sa6++mqf8e3bt6tPnz46cuSIQZHBX9Z46DJwHuLi4rRjxw6jw4CFtGjRQnv27JEkffPNN5ZfR3DllVeqoqKi3nhlZaU6d+5sQEQIFCsLEDJ+/qQkj8ej/fv3a86cOUpMTDQmKD+d+gCMszHzAzBCxW9+8xvdcMMNatOmjRwOh5KTk0+7Et+se5yfuoXoydvMZsyY4V3s9+GHH2rWrFmaO3euUSEiALTBETJO96Skfv36KT8/X127djUosrP7+RapVVVVOnz4sHfL0e+//15NmzZVbGysaZNDqCksLNSuXbs0ceJEzZo1S5dcckmDx2VlZTVyZP45+d/DST/fee3Un1kHYX5U1ggZJ9uWJzmdTsXExCgqKsqgiPx3auzLli3Ts88+qyVLlnhX7u7YsUN33nmn7rrrLqNCtJ3BgwdLkkpLS5WVlXXaZG1WVt8kCL6orBEyXnrpJY0aNUqRkZE+43V1dVq+fLkyMjIMiiwwnTp10ooVK3TNNdf4jJeWlurWW2+t90cJgNBHskbIOHUF76kOHjyo2NhYy7T6mjZtqo0bN6pPnz4+45s2bdKAAQPYMauR1dTUaM6cOSoqKlJlZWW9xWZWmpY4fPhwg08O69mzp0ERwV+0wREyTj6w4+e+/fZbNW/e3ICIzs2gQYN01113afHixerdu7ekE1X1Pffco7S0NIOjs58JEyZo48aNGj16tHfBmdVUVVVp3Lhxevvttxt83yp/yNoZyRqWd80113gfgDFo0CCf7RNdLpf27NnjnX+0gvz8fI0ZM0bJyckKDw+XJB0/flzp6elavHixwdHZz9tvv62VK1fquuuuMzqUc3bffffp+++/10cffaQBAwbotddeU0VFhR555BE98cQTRocHP5CsYXkjRoyQJG3dulXp6elq1qyZ972IiAjFx8frN7/5jUHRBS4mJkarVq3Szp079eWXX0qSunbtqiuvvNLgyOypZcuWPo8rtaJ169bpjTfeUHJyspxOpzp06KAbb7xR0dHRysvL05AhQ4wOEWfBnDVCxtKlSzVq1ChLrP6GdfzlL3/RG2+8oaVLl6pp06ZGh3NOoqOjtW3bNsXHx6tDhw5atmyZrrvuOu3Zs0dXX3016yAsgMoaIWPMmDFGh3DOsrOz9fDDD+viiy/2eRpVQ8z8hKpQ9MQTT+jrr79WXFyc4uPjvVMTJ23evNmgyPx31VVXaceOHYqPj1evXr305z//WfHx8Vq0aJHatGljdHjwA8kaIcPlcmn+/Pl65ZVXGlzxeujQIYMiO7stW7bo2LFj3v99OlZc3GR1J6dZrCwrK0v79++XJOXm5mrw4MH6y1/+ooiICC1dutTg6OAP2uAIGTk5OVq8eLHuv/9+PfTQQ/rjH/+ob775Rq+//rpycnLYphP4P4cPH9aXX36pK664Qq1atTI6HPiBZI2Q0alTJz311FMaMmSILrnkEm3dutU79uGHH2rZsmVGhwg0mrNNp5yKqRXzow2OkFFeXq4ePXpIkpo1a+Z9vvXNN9+s6dOnGxlaQI4ePaqnn35a69evb3ATDivMkVrdpZdeqp07d6pVq1ZnfW61WadXzjSdciqmVqyBZI2Qcfnll2v//v264oor1KlTJ61Zs0a9e/fWP/7xj3pbkJrZ+PHjtWbNGt16663q27cvv0wNMH/+fO9e4AsWLDA2mHPE3uChhTY4QsbUqVMVHR2tBx98UAUFBbrjjjsUHx+vsrIyTZo0SXPmzDE6RL80b95cq1atsvQmHACCi2SNkPXhhx+quLhYXbp00dChQ40Ox2/dunXT8uXL2a/ZhI4ePVrvLoPo6GiDooGdkKwREo4dO6a77rpL06dPr/dsaKt5++239dRTT2nRokXq0KGD0eHYXk1NjaZMmaJXXnlFBw8erPc++2qjMTiNDgAIhvDwcP3tb38zOoygSE5O1tGjR5WQkKBLLrlEl156qc8LjeuBBx7QunXr9Kc//UmRkZFavHixZs6cqbZt2+qll14yOjzYBJU1QsaYMWOUmJioSZMmGR3KeUlLS1NZWZnGjx+vuLi4egvMrLxTmxVdccUVeumllzRgwABFR0dr8+bN6ty5s15++WX99a9/1apVq4wOETbAanCEjC5dumjWrFn64IMPlJSUpIsvvtjnfatsilJcXKySkhL16tXL6FCgE7dmJSQkSDoxP33yVq3+/fvrnnvuMTI02AjJGiFjyZIlatGihUpLS1VaWurznsPhsEyy7tq1q44cOWJ0GPg/CQkJ2rNnj6644gp17dpVr7zyivr27au33npLLVq0MDo82ARtcMBk1qxZo5kzZ+rRRx9Vjx496j04gtXHjWv+/PkKCwvTxIkTtXbtWg0dOlQej0fHjh3TvHnzlJWVZXSIsAGSNUJOXV2d9uzZo06dOumii6zXPHI6T6z7/PlctcfjkcPhYPVxIzp27JgGDx6sRYsWqUuXLpKkvXv3qrS0VJ07d+b2OjQa6/0mA07j8OHDyszM9D5FaOfOnUpISFBmZqbatWunqVOnGhyhf9h5yjzCw8O1bds2n7EOHTpwSx0aHZU1QkZWVpY++OADLViwQIMHD9a2bduUkJCgN954QzNmzPB7r2TgVJMmTVJkZKRldsBDaKKyRsh4/fXXVVBQoH79+vm0kK+++mp9/fXXBkYWmHffffeM7//yl79spEggScePH1d+fr7Wrl3b4F0GPLEKjYFkjZBRVVWl2NjYeuM1NTWWehjGgAED6o2dGj9z1o1r+/bt6t27t6QTUyunstL/r2BtJGuEjOTkZK1cuVKZmZmSfvpFunjxYqWmphoZWkD++c9/+vx87NgxbdmyRdOnT9ejjz5qUFT2xRoCmAHJGiFj9uzZuummm/T555/r+PHjevLJJ/X555+ruLhYGzduNDo8vzVv3rze2I033qiIiAhlZ2fXu4ccQOhjb3CEjP79+2vr1q06fvy4evTooTVr1ig2NlYlJSVKSkoyOrzzFhcXpx07dhgdBgADsBocMJmf3yrk8Xi0f/9+zZkzR8ePH9f7779vUGQAjEKyRkhxuVx67bXX9MUXX0g68Wzo4cOHW2pzFKfTKYfDoZ//p9mvXz/l5+era9euBkUGwCgka4SMzz77TMOGDVN5ebmuuuoqSSdW78bExOitt95S9+7dDY7QP3v37vX52el0KiYmRlFRUQZFBMBoJGuEjNTUVMXExGjp0qVq2bKlpBMrq8eOHauqqioVFxcbHKH/ioqKVFRUpMrKSrndbp/38vPzDYoKgFFI1ggZTZo00ccff6yrr77aZ3z79u3q06ePZZ5kNXPmTM2aNUvJyclq06ZNvXt5X3vtNYMiA2AU60zkAWdx5ZVXqqKiol6yrqysVOfOnQ2KKnCLFi3Siy++qNGjRxsdCgCT4NYthIy8vDxNnDhRK1as0Lfffqtvv/1WK1as0H333ae5c+equrra+zKzuro6XXvttUaHAcBEaIMjZJx8tKT00+5lJ//vferPZn/M5JQpU9SsWTNNnz7d6FAAmARtcIQMK28LmZ2d7f3fbrdbzz33nNauXauePXsqPDzc51geHAHYD5U1YAIDBw706ziHw6F169Zd4GgAmA3JGiHl6NGj2rZtW4O3PA0bNsygqADg/NAGR8goLCxURkaGDhw4UO89s89TA8CZsBocISMzM1MjR47U/v375Xa7fV4kagBWRhscISM6OlpbtmxRp06djA4FAIKKyhoh49Zbb9WGDRuMDgMAgo7KGiHj8OHDGjlypGJiYtSjR496tzxNnDjRoMgA4PyQrBEylixZorvvvltRUVG67LLLfPbUdjgc2r17t4HRAcC5I1kjZLRu3VoTJ07U1KlTfXYzAwCr4zcaQkZdXZ1GjRpFogYQcvithpAxZswYFRQUGB0GAAQdm6IgZLhcLj322GNavXo1e2oDCCnMWSNknGl/bfbUBmBlJGsAAEyOOWuEnF27dmn16tU6cuSIpJ+eaQ0AVkWyRsg4ePCgBg0apCuvvFK//vWvtX//fknS+PHjdf/99xscHQCcO5I1QsakSZMUHh6usrIyNW3a1Ds+atQoFRYWGhgZAJwfVoMjZKxZs0arV6/W5Zdf7jPepUsX7d2716CoAOD8UVkjZNTU1PhU1CcdOnRIkZGRBkQEAMFBskbIuP766/XSSy95f3Y4HHK73XrsscfOeFsXAJgdt24hZGzfvl2DBg1S7969tW7dOg0bNkyfffaZDh06pA8++IDnXAOwLCprhIzo6Gh98cUX6t+/v4YPH66amhrdcsst2rJlS73dzADASqisETLCwsK0f/9+xcbG+owfPHhQsbGxcrlcBkUGAOeHyhoh43R/d/7444+Kiopq5GgAIHi4dQuWl52dLenEgrKcnByfFeEul0sfffSREhMTDYoOAM4fyRqWt2XLFkknKutPP/1UERER3vciIiLUq1cvTZ482ajwAOC8MWeNkDFu3Dg9+eSTio6ONjoUAAgqkjUAACbHAjMAAEyOZA0AgMmRrAEAMDmSNQAAJkeyBgDA5EjWAACYHMkaAACTI1kDAGBy/x+Jv7U+c15X9QAAAABJRU5ErkJggg=="/>
          <p:cNvSpPr>
            <a:spLocks noChangeAspect="1" noChangeArrowheads="1"/>
          </p:cNvSpPr>
          <p:nvPr/>
        </p:nvSpPr>
        <p:spPr bwMode="auto">
          <a:xfrm flipV="1">
            <a:off x="3759077" y="2001302"/>
            <a:ext cx="3520954" cy="30229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stretch>
            <a:fillRect/>
          </a:stretch>
        </p:blipFill>
        <p:spPr>
          <a:xfrm>
            <a:off x="468472" y="1701312"/>
            <a:ext cx="4676775" cy="4686300"/>
          </a:xfrm>
          <a:prstGeom prst="rect">
            <a:avLst/>
          </a:prstGeom>
        </p:spPr>
      </p:pic>
      <p:sp>
        <p:nvSpPr>
          <p:cNvPr id="8" name="TextBox 7"/>
          <p:cNvSpPr txBox="1"/>
          <p:nvPr/>
        </p:nvSpPr>
        <p:spPr>
          <a:xfrm>
            <a:off x="1688260" y="1184317"/>
            <a:ext cx="1421336" cy="369332"/>
          </a:xfrm>
          <a:prstGeom prst="rect">
            <a:avLst/>
          </a:prstGeom>
          <a:noFill/>
        </p:spPr>
        <p:txBody>
          <a:bodyPr wrap="square" rtlCol="0">
            <a:spAutoFit/>
          </a:bodyPr>
          <a:lstStyle/>
          <a:p>
            <a:pPr algn="ctr"/>
            <a:r>
              <a:rPr lang="en-IN" dirty="0" smtClean="0">
                <a:solidFill>
                  <a:schemeClr val="accent1">
                    <a:lumMod val="75000"/>
                  </a:schemeClr>
                </a:solidFill>
              </a:rPr>
              <a:t>Before</a:t>
            </a:r>
            <a:endParaRPr lang="en-IN" dirty="0">
              <a:solidFill>
                <a:schemeClr val="accent1">
                  <a:lumMod val="75000"/>
                </a:schemeClr>
              </a:solidFill>
            </a:endParaRPr>
          </a:p>
        </p:txBody>
      </p:sp>
      <p:cxnSp>
        <p:nvCxnSpPr>
          <p:cNvPr id="10" name="Straight Connector 9"/>
          <p:cNvCxnSpPr/>
          <p:nvPr/>
        </p:nvCxnSpPr>
        <p:spPr>
          <a:xfrm flipH="1">
            <a:off x="5345723" y="652863"/>
            <a:ext cx="35169" cy="605979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AutoShape 8" descr="data:image/png;base64,iVBORw0KGgoAAAANSUhEUgAAAggAAAHsCAYAAAC3wVVqAAAAOXRFWHRTb2Z0d2FyZQBNYXRwbG90bGliIHZlcnNpb24zLjcuMSwgaHR0cHM6Ly9tYXRwbG90bGliLm9yZy/bCgiHAAAACXBIWXMAAA9hAAAPYQGoP6dpAABC5ElEQVR4nO3deXgUVdr38V83kgSEEJYsgEAIIIsskQRCGB3AxEkUFR6iAwzKYgR0JECCjwZHFnE0uCCIy2QcQEFlQFxQFiOYACq0gAFEVkVQHpFOkAgMQbL2+wcvPbQdII0pOtV8P9dV15jTp07d1Y7k5j7nVFkcDodDAAAA57B6OwAAAFD9kCAAAAA3JAgAAMANCQIAAHBDggAAANyQIAAAADckCAAAwA0JAgAAcEOCAAAA3JAgAAAANyQIAAB46OWXX1Z4eLgCAgIUExOjTZs2nbfvzp07lZSUpPDwcFksFs2aNeuSxjx9+rQefPBBNWzYUHXq1FFSUpLy8vKq8rZckCAAAOCBxYsXKy0tTVOmTNGWLVvUpUsXJSQkKD8/v8L+p06dUkREhKZPn66wsLBLHjM1NVXLli3TkiVLtG7dOv30008aMGCAIfcoSRZe1gQAQOXFxMSoW7dueumllyRJ5eXlatasmVJSUpSenn7Bc8PDwzV+/HiNHz/eozGPHz+u4OBgLVy4UHfeeackac+ePWrfvr1sNpt69OhR5fdJBQEAcEUrKirSiRMnXI6ioqIK+xYXFys3N1fx8fHONqvVqvj4eNlstku6fmXGzM3NVUlJiUufdu3aqXnz5pd83Yu5qrIdI2bPMCQAAIDv2T92guHXKLdfWyXjZGT+RY8//rhL25QpUzR16lS3vj///LPKysoUGhrq0h4aGqo9e/Zc0vUrM6bdbpefn5+CgoLc+tjt9ku67sVUOkEAAMAXTZw4UWlpaS5t/v7+Xoqm+iBBAACYUrnKq2Qcf3//SicEjRo1Uo0aNdx2D+Tl5Z13AWJVjBkWFqbi4mIdO3bMpYrwe657MaxBAACYUpmjvEoOT/j5+SkqKkrZ2dnOtvLycmVnZys2NvaS7qMyY0ZFRalmzZouffbu3auDBw9e8nUvhgoCAAAeSEtL07BhwxQdHa3u3btr1qxZKiws1IgRIyRJQ4cOVdOmTZWRkSHpzCLEXbt2Of/50KFD2rZtm+rUqaPWrVtXasx69eopOTlZaWlpatCggQIDA5WSkqLY2FhDdjBIJAgAAJMql3d26Q8cOFBHjhzR5MmTZbfbFRkZqaysLOciw4MHD8pq/W+B/qefftL111/v/Pm5557Tc889p169emnt2rWVGlOSZs6cKavVqqSkJBUVFSkhIUGvvPKKYfdZ6ecgsIsBAFBZl2MXQ+HhFlUyztWNf6iScXwNFQQAgCmV8Zw/Q7FIEQAAuKGCAAAwJW+tQbhSkCAAAEypjATBUEwxAAAAN1QQAACmxBSDsUgQAACmxC4GYzHFAAAA3FBBAACYUtW8qgnnQ4IAADAldjEYiykGAADghgoCAMCUyiggGIoEAQBgSqxBMBYJAgDAlMpk8XYIPo01CAAAwA0VBACAKZWzBsFQJAgAAFNiisFYTDEAAAA3VBAAAKZEBcFYJAgAAFMqd5AgGIkpBgAA4IYKAgDAlJhiMBYJAgDAlMooghuKBAEAYEqsQTAW6RcAAHBDBQEAYEqsQTAWCQIAwJTKHBTBjcS3CwAA3FBBAACYUjl/xzUUCQIAwJRYg2As0i8AAOCGCgIAwJRYpGgsEgQAgCmVM8VgKNIvAADghgoCAMCUeBeDsfh2AQCmVOawVslxKV5++WWFh4crICBAMTEx2rRp0wX7L1myRO3atVNAQIA6deqklStXunxusVgqPJ599llnn/DwcLfPp0+ffknxVwYJAgDAlMplrZLDU4sXL1ZaWpqmTJmiLVu2qEuXLkpISFB+fn6F/Tds2KDBgwcrOTlZW7duVf/+/dW/f3/t2LHD2efw4cMux7x582SxWJSUlOQy1rRp01z6paSkeBx/ZVkcDoejMh0jZs8wLAgAgG/ZP3aC4df4YH9klYzTL2KbR/1jYmLUrVs3vfTSS5Kk8vJyNWvWTCkpKUpPT3frP3DgQBUWFmr58uXOth49eigyMlKZmZkVXqN///76z3/+o+zsbGdbeHi4xo8fr/Hjx3sU76WiggAAMKUyh6VKjqKiIp04ccLlKCoqqvCaxcXFys3NVXx8vLPNarUqPj5eNputwnNsNptLf0lKSEg4b/+8vDytWLFCycnJbp9Nnz5dDRs21PXXX69nn31WpaWllf26PEaCAAAwpTJZq+TIyMhQvXr1XI6MjIwKr/nzzz+rrKxMoaGhLu2hoaGy2+0VnmO32z3qP3/+fNWtW1cDBgxwaR87dqwWLVqkNWvWaPTo0Xrqqaf08MMPV/br8hi7GAAAV7SJEycqLS3Npc3f399L0Ujz5s3TkCFDFBAQ4NJ+boydO3eWn5+fRo8erYyMDEPiJUEAAJhSeRU9SdHf37/Sv2AbNWqkGjVqKC8vz6U9Ly9PYWFhFZ4TFhZW6f6fffaZ9u7dq8WLF180lpiYGJWWlur7779X27ZtKxW/J5hiAACYUlVNMXjCz89PUVFRLosHy8vLlZ2drdjY2ArPiY2NdekvSatXr66w/9y5cxUVFaUuXbpcNJZt27bJarUqJCTEo3uoLCoIAAB4IC0tTcOGDVN0dLS6d++uWbNmqbCwUCNGjJAkDR06VE2bNnWuYxg3bpx69eqlGTNmqG/fvlq0aJG+/PJLvfrqqy7jnjhxQkuWLNGMGe67Bm02mzZu3Kg+ffqobt26stlsSk1N1d1336369esbcp8kCAAAUypzeOddDAMHDtSRI0c0efJk2e12RUZGKisry7kQ8eDBg7Ja/1uZ6NmzpxYuXKjHHntMjz76qNq0aaOlS5eqY8eOLuMuWrRIDodDgwcPdrumv7+/Fi1apKlTp6qoqEgtW7ZUamqq29qJqsRzEAAAVe5yPAdh/rc9q2ScYW02VMk4voY1CAAAwA1TDAAAU7rU9yigckgQAACmVC7vrEG4UpAgAABMiQqCsfh2AQCAGyoIAABT8vQhR/AMCQIAwJTKvfQchCsF6RcAAHBDBQEAYEpMMRiLBAEAYEpV9TZHVIxvFwAAuKGCAAAwpTIelGQoEgQAgCkxxWAsvl0AAOCGCgIAwJSYYjAWCQIAwJSYYjAWCQIAwJR4WZOx+HYBAIAbKggAAFMqZw2CoUgQAACmxBSDsfh2AQCAGyoIAABT4nXPxiJBAACYEm9zNBbfLgAAcEMFAQBgSkwxGIsEAQBgSuUUwQ3FtwsAANxQQQAAmFIZUwyGIkEAAJgSaxCMRYIAADAl3uZoLL5dAADghgoCAMCUynhZk6FIEAAApsQaBGMxxQAAANxQQQAAmBKLFI3FtwsAMKVyWarkuBQvv/yywsPDFRAQoJiYGG3atOmC/ZcsWaJ27dopICBAnTp10sqVK10+Hz58uCwWi8uRmJjo0qegoEBDhgxRYGCggoKClJycrJMnT15S/JVBggAAgAcWL16stLQ0TZkyRVu2bFGXLl2UkJCg/Pz8Cvtv2LBBgwcPVnJysrZu3ar+/furf//+2rFjh0u/xMREHT582Hn8+9//dvl8yJAh2rlzp1avXq3ly5fr008/1ahRowy7T4vD4XBUpmPE7BmGBQEA8C37x04w/BojNo+oknFe6/aaR/1jYmLUrVs3vfTSS5Kk8vJyNWvWTCkpKUpPT3frP3DgQBUWFmr58uXOth49eigyMlKZmZmSzlQQjh07pqVLl1Z4zd27d6tDhw7avHmzoqOjJUlZWVm69dZb9eOPP6pJkyYe3UNlUEEAAJhSucNaJYcniouLlZubq/j4eGeb1WpVfHy8bDZbhefYbDaX/pKUkJDg1n/t2rUKCQlR27Zt9cADD+jo0aMuYwQFBTmTA0mKj4+X1WrVxo0bPbqHymKRIgDgilZUVKSioiKXNn9/f/n7+7v1/fnnn1VWVqbQ0FCX9tDQUO3Zs6fC8e12e4X97Xa78+fExEQNGDBALVu21HfffadHH31Ut9xyi2w2m2rUqCG73a6QkBCXMa666io1aNDAZZyqRAUBAGBK5Q5LlRwZGRmqV6+ey5GRkXFZ72XQoEG644471KlTJ/Xv31/Lly/X5s2btXbt2ssax7moIAAATOlSdyD81sSJE5WWlubSVlH1QJIaNWqkGjVqKC8vz6U9Ly9PYWFhFZ4TFhbmUX9JioiIUKNGjbRv3z7FxcUpLCzMbRFkaWmpCgoKLjjO70EFAQBgSlVVQfD391dgYKDLcb4Ewc/PT1FRUcrOzv5vHOXlys7OVmxsbIXnxMbGuvSXpNWrV5+3vyT9+OOPOnr0qBo3buwc49ixY8rNzXX2ycnJUXl5uWJiYir9nXmCBAEAAA+kpaXpX//6l+bPn6/du3frgQceUGFhoUaMOLOrYujQoZo4caKz/7hx45SVlaUZM2Zoz549mjp1qr788kuNGTNGknTy5En97//+r7744gt9//33ys7OVr9+/dS6dWslJCRIktq3b6/ExESNHDlSmzZt0vr16zVmzBgNGjTIkB0MElMMAACT8taTFAcOHKgjR45o8uTJstvtioyMVFZWlnMh4sGDB2W1/je2nj17auHChXrsscf06KOPqk2bNlq6dKk6duwoSapRo4a2b9+u+fPn69ixY2rSpIn+9Kc/6YknnnCpZLz11lsaM2aM4uLiZLValZSUpNmzZxt2nzwHAQBQ5S7HcxDu2vBAlYyzpOc/qmQcX8MUAwAAcMMUAwDAlKpqFwMqRoIAADClcgcJgpGYYgAAAG6oIAAATIkKgrFIEAAApkSCYCymGAAAgBsqCAAAU6KCYCwSBACAKbHN0VgkCAAAU6KCYCzWIAAAADdUEAAApkQFwVgkCAAAUyJBMBZTDAAAwA0VBACAKVFBMBYJAgDAlBwkCIZiigEAALihggAAMCUelGQsEgQAgCmxBsFYTDEAAAA3VBAAAKbEIkVjkSAAAEyJKQZjkSAAAEyJCoKxWIMAAADcUEEAAJgSUwzGIkEAAJiSw+HtCHwbUwwAAMANFQQAgCnxJEVjkSAAAEyJXQzGYooBAAC4oYIAADAldjEYiwQBAGBK7GIwFlMMAADADRUEAIApsUjRWCQIAABTIkEwFgkCAMCUWKRoLNYgAADgoZdfflnh4eEKCAhQTEyMNm3adMH+S5YsUbt27RQQEKBOnTpp5cqVzs9KSkr0yCOPqFOnTrr66qvVpEkTDR06VD/99JPLGOHh4bJYLC7H9OnTDbk/iQQBAGBSDkfVHJ5avHix0tLSNGXKFG3ZskVdunRRQkKC8vPzK+y/YcMGDR48WMnJydq6dav69++v/v37a8eOHZKkU6dOacuWLZo0aZK2bNmi9957T3v37tUdd9zhNta0adN0+PBh55GSkuL5DVSSxeGo3NcTMXuGYUEAAHzL/rETDL9G+/cfr5Jxdv/PFI/6x8TEqFu3bnrppZckSeXl5WrWrJlSUlKUnp7u1n/gwIEqLCzU8uXLnW09evRQZGSkMjMzK7zG5s2b1b17d/3www9q3ry5pDMVhPHjx2v8+PEexXupqCAAAK5oRUVFOnHihMtRVFRUYd/i4mLl5uYqPj7e2Wa1WhUfHy+bzVbhOTabzaW/JCUkJJy3vyQdP35cFotFQUFBLu3Tp09Xw4YNdf311+vZZ59VaWlpJe/ScyQIAABTcjgsVXJkZGSoXr16LkdGRkaF1/z5559VVlam0NBQl/bQ0FDZ7fYKz7Hb7R71P336tB555BENHjxYgYGBzvaxY8dq0aJFWrNmjUaPHq2nnnpKDz/8sCdfmUfYxQAAMKWqepDixIkTlZaW5tLm7+9fRaN7pqSkRH/+85/lcDj0j3/8w+Wzc2Ps3Lmz/Pz8NHr0aGVkZBgSLwkCAOCK5u/vX+lfsI0aNVKNGjWUl5fn0p6Xl6ewsLAKzwkLC6tU/7PJwQ8//KCcnByX6kFFYmJiVFpaqu+//15t27atVPyeYIoBAGBKVTXF4Ak/Pz9FRUUpOzvb2VZeXq7s7GzFxsZWeE5sbKxLf0lavXq1S/+zycG3336rTz75RA0bNrxoLNu2bZPValVISIhH91BZVBAAAObkpZc1paWladiwYYqOjlb37t01a9YsFRYWasSIEZKkoUOHqmnTps51DOPGjVOvXr00Y8YM9e3bV4sWLdKXX36pV199VdKZ5ODOO+/Uli1btHz5cpWVlTnXJzRo0EB+fn6y2WzauHGj+vTpo7p168pmsyk1NVV333236tevb8h9kiAAAOCBgQMH6siRI5o8ebLsdrsiIyOVlZXlXIh48OBBWa3/LdD37NlTCxcu1GOPPaZHH31Ubdq00dKlS9WxY0dJ0qFDh/Thhx9KkiIjI12utWbNGvXu3Vv+/v5atGiRpk6dqqKiIrVs2VKpqaluayeqEs9BAABUucvxHIQ2S/5eJeN8e9djVTKOr6GCAAAwpUt5CiIqjwQBAGBKvM3RWOxiAAAAbqggAADMiQqCoUgQAACmxBoEYzHFAAAA3FBBAACYExUEQ5EgAABMiV0MxmKKAQAAuKGCAAAwJ6YYDEWCAAAwJaYYjMUUAwAAcEMFAQBgTkwxGIoEAQBgUkwxGIkEAQBgTlQQDMUaBAAA4IYKAgDAnKggGIoEAQBgTmxzNBRTDAAAwA0VBACAKfG6Z2ORIAAAzIkEwVBMMQAAADdUEAAA5sQiRUORIAAATMnCFIOhmGIAAABuqCAAAMyJCoKhSBAAAObEGgRDkSAAAMyJCoKhWIMAAADcUEEAAJgTFQRDkSAAAMyJBMFQTDEAAAA3VBAAAObELgZDkSAAAEyJJykaiykGAADghgQBAGBOjio6LsHLL7+s8PBwBQQEKCYmRps2bbpg/yVLlqhdu3YKCAhQp06dtHLlStdbcTg0efJkNW7cWLVq1VJ8fLy+/fZblz4FBQUaMmSIAgMDFRQUpOTkZJ08efLSbqASSBAAAPDA4sWLlZaWpilTpmjLli3q0qWLEhISlJ+fX2H/DRs2aPDgwUpOTtbWrVvVv39/9e/fXzt27HD2eeaZZzR79mxlZmZq48aNuvrqq5WQkKDTp087+wwZMkQ7d+7U6tWrtXz5cn366acaNWqUYfdpcTgclcqfImbPMCwIAIBv2T92guHXaPli1fxeOpDiWawxMTHq1q2bXnrpJUlSeXm5mjVrppSUFKWnp7v1HzhwoAoLC7V8+XJnW48ePRQZGanMzEw5HA41adJEEyZM0EMPPSRJOn78uEJDQ/X6669r0KBB2r17tzp06KDNmzcrOjpakpSVlaVbb71VP/74o5o0aXKpt39eVBAAAKZkcVTNUVRUpBMnTrgcRUVFFV6zuLhYubm5io+Pd7ZZrVbFx8fLZrNVeI7NZnPpL0kJCQnO/gcOHJDdbnfpU69ePcXExDj72Gw2BQUFOZMDSYqPj5fVatXGjRsv7Qu8CBIEAIA5OSxVcmRkZKhevXouR0ZGRoWX/Pnnn1VWVqbQ0FCX9tDQUNnt9grPsdvtF+x/9n8v1ickJMTl86uuukoNGjQ473V/L7Y5AgDMqYq2OU6cOFFpaWkubf7+/lUzuImRIAAArmj+/v6VTggaNWqkGjVqKC8vz6U9Ly9PYWFhFZ4TFhZ2wf5n/zcvL0+NGzd26RMZGens89tFkKWlpSooKDjvdX8vphgAAObkhW2Ofn5+ioqKUnZ2trOtvLxc2dnZio2NrfCc2NhYl/6StHr1amf/li1bKiwszKXPiRMntHHjRmef2NhYHTt2TLm5uc4+OTk5Ki8vV0xMjGc3UUlUEAAApuStJymmpaVp2LBhio6OVvfu3TVr1iwVFhZqxIgRkqShQ4eqadOmznUM48aNU69evTRjxgz17dtXixYt0pdffqlXX331zH1YLBo/frz+/ve/q02bNmrZsqUmTZqkJk2aqH///pKk9u3bKzExUSNHjlRmZqZKSko0ZswYDRo0yJAdDBIJAgAAHhk4cKCOHDmiyZMny263KzIyUllZWc5FhgcPHpTV+t8Cfc+ePbVw4UI99thjevTRR9WmTRstXbpUHTt2dPZ5+OGHVVhYqFGjRunYsWO64YYblJWVpYCAAGeft956S2PGjFFcXJysVquSkpI0e/Zsw+6T5yAAAKrc5XgOQqsZz1fJON9NSLt4pysQFQQAgDnxsiZDsUgRAAC4oYIAADAlXvdsLBIEAIA5OSzejsCnMcUAAADcUEEAAJgTUwyGIkEAAJgSaxCMRYIAADAnEgRDsQYBAAC4oYIAADAlphiMRYIAADAnEgRDMcUAAADcUEEAAJgTFQRDkSAAAEyJNQjGYooBAAC4IUEAAABumGIAAJgTUwyGooIAAADcUEEAAJgSixSNRYIAADAnEgRDkSAAAMyJBMFQrEEAAABuqCAAAEyJNQjGIkEAAJgTCYKhmGIAAABuqCAAAEyJKQZjkSAAAMyJBMFQTDEAAAA3VBAAAOZEBcFQJAgAAFNiDYKxmGIAAABuqCAAAMyJCoKhSBAAAOZEgmAoEgQAgCmxBsFYrEEAAABuSBAAAObkqKLDIAUFBRoyZIgCAwMVFBSk5ORknTx58oLnnD59Wg8++KAaNmyoOnXqKCkpSXl5ec7Pv/rqKw0ePFjNmjVTrVq11L59e73wwgsuY6xdu1YWi8XtsNvtHsXPFAMAwJSq+xTDkCFDdPjwYa1evVolJSUaMWKERo0apYULF573nNTUVK1YsUJLlixRvXr1NGbMGA0YMEDr16+XJOXm5iokJERvvvmmmjVrpg0bNmjUqFGqUaOGxowZ4zLW3r17FRgY6Pw5JCTEo/hJEAAAqGK7d+9WVlaWNm/erOjoaEnSiy++qFtvvVXPPfecmjRp4nbO8ePHNXfuXC1cuFA33XSTJOm1115T+/bt9cUXX6hHjx669957Xc6JiIiQzWbTe++955YghISEKCgo6JLvgSkGAIA5VdEUQ1FRkU6cOOFyFBUV/a7QbDabgoKCnMmBJMXHx8tqtWrjxo0VnpObm6uSkhLFx8c729q1a6fmzZvLZrOd91rHjx9XgwYN3NojIyPVuHFj3Xzzzc4KhCdIEAAA5lRFCUJGRobq1avncmRkZPyu0Ox2u1tJ/6qrrlKDBg3OuxbAbrfLz8/P7W/9oaGh5z1nw4YNWrx4sUaNGuVsa9y4sTIzM/Xuu+/q3XffVbNmzdS7d29t2bLFo3tgigEAcEWbOHGi0tLSXNr8/f0r7Juenq6nn376guPt3r27ymK7kB07dqhfv36aMmWK/vSnPznb27Ztq7Zt2zp/7tmzp7777jvNnDlTb7zxRqXHJ0EAAJiSpYrG8ff3P29C8FsTJkzQ8OHDL9gnIiJCYWFhys/Pd2kvLS1VQUGBwsLCKjwvLCxMxcXFOnbsmEsVIS8vz+2cXbt2KS4uTqNGjdJjjz120bi7d++uzz///KL9zkWCAAAwJy/sYggODlZwcPBF+8XGxurYsWPKzc1VVFSUJCknJ0fl5eWKiYmp8JyoqCjVrFlT2dnZSkpKknRmJ8LBgwcVGxvr7Ldz507ddNNNGjZsmJ588slKxb1t2zY1bty4Un3PIkEAAKCKtW/fXomJiRo5cqQyMzNVUlKiMWPGaNCgQc4dDIcOHVJcXJwWLFig7t27q169ekpOTlZaWpoaNGigwMBApaSkKDY2Vj169JB0ZlrhpptuUkJCgtLS0pxrE2rUqOFMXGbNmqWWLVvquuuu0+nTpzVnzhzl5ORo1apVHt0DCQIAwJSq+3MQ3nrrLY0ZM0ZxcXGyWq1KSkrS7NmznZ+XlJRo7969OnXqlLNt5syZzr5FRUVKSEjQK6+84vz8nXfe0ZEjR/Tmm2/qzTffdLa3aNFC33//vSSpuLhYEyZM0KFDh1S7dm117txZn3zyifr06eNR/BaHw1Gprzhi9gyPBgYAXLn2j51g+DW6jJtZJeN89UJqlYzja6ggAADMqZpXEMyO5yAAAAA3VBAAAKZU3dcgmB0JAgDAnEgQDMUUAwAAcEMFAQBgSkwxGIsEAQBgTiQIhmKKAQAAuKGCAAAwJaYYjEWCAAAwJxIEQzHFAAAA3FBBAACYExUEQ5EgAABMiTUIxiJBAACYEwmCoViDAAAA3FBBAACYksVBCcFIJAgAAHMiPzAUUwwAAMANFQQAgCmxi8FYJAgAAHMiQTAUUwwAAMANFQQAgCkxxWAsEgQAgDmRIBiKBAEAYEpUEIzFGgQAAOCGCgIAwJyoIBiKBAEAYEpMMRiLKQYAAOCGCgIAwJx4WZOhSBAAAKbEFIOxmGIAAABuqCAAAMyJCoKhSBAAAKZkKfd2BL6NKQYAAOCGCgIAwJyYYjAUFQQAgClZHFVzGKWgoEBDhgxRYGCggoKClJycrJMnT17wnNOnT+vBBx9Uw4YNVadOHSUlJSkvL8/1vi0Wt2PRokUufdauXauuXbvK399frVu31uuvv+5x/CQIAABzcjiq5jDIkCFDtHPnTq1evVrLly/Xp59+qlGjRl3wnNTUVC1btkxLlizRunXr9NNPP2nAgAFu/V577TUdPnzYefTv39/52YEDB9S3b1/16dNH27Zt0/jx43Xffffp448/9ih+phgAAKhiu3fvVlZWljZv3qzo6GhJ0osvvqhbb71Vzz33nJo0aeJ2zvHjxzV37lwtXLhQN910k6QziUD79u31xRdfqEePHs6+QUFBCgsLq/DamZmZatmypWbMmCFJat++vT7//HPNnDlTCQkJlb4HKggAAFOqqimGoqIinThxwuUoKir6XbHZbDYFBQU5kwNJio+Pl9Vq1caNGys8Jzc3VyUlJYqPj3e2tWvXTs2bN5fNZnPp++CDD6pRo0bq3r275s2bJ8c5lRCbzeYyhiQlJCS4jXExJAgAAHNyVM2RkZGhevXquRwZGRm/KzS73a6QkBCXtquuukoNGjSQ3W4/7zl+fn4KCgpyaQ8NDXU5Z9q0aXr77be1evVqJSUl6a9//atefPFFl3FCQ0Pdxjhx4oR+/fXXSt8DUwwAgCvaxIkTlZaW5tLm7+9fYd/09HQ9/fTTFxxv9+7dVRZbRSZNmuT85+uvv16FhYV69tlnNXbs2Cq9DgkCAMCUqmoHgr+//3kTgt+aMGGChg8ffsE+ERERCgsLU35+vkt7aWmpCgoKzrt2ICwsTMXFxTp27JhLFSEvL++850hSTEyMnnjiCRUVFcnf319hYWFuOx/y8vIUGBioWrVqXfgGz0GCAAAwJy+8zTE4OFjBwcEX7RcbG6tjx44pNzdXUVFRkqScnByVl5crJiamwnOioqJUs2ZNZWdnKykpSZK0d+9eHTx4ULGxsee91rZt21S/fn1nkhMbG6uVK1e69Fm9evUFx6gICQIAAFWsffv2SkxM1MiRI5WZmamSkhKNGTNGgwYNcu5gOHTokOLi4rRgwQJ1795d9erVU3JystLS0tSgQQMFBgYqJSVFsbGxzh0My5YtU15ennr06KGAgACtXr1aTz31lB566CHnte+//3699NJLevjhh3XvvfcqJydHb7/9tlasWOHRPZAgAABMqbq/7vmtt97SmDFjFBcXJ6vVqqSkJM2ePdv5eUlJifbu3atTp04522bOnOnsW1RUpISEBL3yyivOz2vWrKmXX35Zqampcjgcat26tZ5//nmNHDnS2adly5ZasWKFUlNT9cILL+iaa67RnDlzPNriKEkWh6NyNZqI2TM8GhgAcOXaP3aC4df44x3PVsk4n374v1Uyjq9hmyMAAHDDFAMAwJSq+xSD2ZEgAADMqZwMwUgkCAAAcyI/MBRrEAAAgBsqCAAAU2INgrFIEAAA5uSFJyleSZhiAAAAbqggAABMiSkGY5EgAADMiQTBUEwxAAAAN1QQAACmZGGRoqFIEAAA5lTu7QB8G1MMAADADRUEAIApMcVgLBIEAIA5kR8YigQBAGBOVBAMxRoEAADghgoCAMCUeJKisUgQAADmxBSDoZhiAAAAbqggAABMycKDkgxFggAAMCemGAzFFAMAAHBDBQEAYE4UEAxFggAAMCUetWwsphgAAIAbKggAAHOigmAoEgQAgDmxzdFQJAgAAFNiDYKxWIMAAADcUEEAAJgTFQRDkSAAAMyJBMFQTDEAAAA3VBAAAObELgZDUUEAAJiSxeGoksMoBQUFGjJkiAIDAxUUFKTk5GSdPHnyguecPn1aDz74oBo2bKg6deooKSlJeXl5zs9ff/11WSyWCo/8/HxJ0tq1ayv83G63exQ/CQIAAAYYMmSIdu7cqdWrV2v58uX69NNPNWrUqAuek5qaqmXLlmnJkiVat26dfvrpJw0YMMD5+cCBA3X48GGXIyEhQb169VJISIjLWHv37nXp99vPL4YpBgCAOVXjRYq7d+9WVlaWNm/erOjoaEnSiy++qFtvvVXPPfecmjRp4nbO8ePHNXfuXC1cuFA33XSTJOm1115T+/bt9cUXX6hHjx6qVauWatWq5TznyJEjysnJ0dy5c93GCwkJUVBQ0CXfAxUEAIA5ORxVcxjAZrMpKCjImRxIUnx8vKxWqzZu3FjhObm5uSopKVF8fLyzrV27dmrevLlsNluF5yxYsEC1a9fWnXfe6fZZZGSkGjdurJtvvlnr16/3+B6oIAAArmhFRUUqKipyafP395e/v/8lj2m3291K+ldddZUaNGhw3rUAdrtdfn5+bn/rDw0NPe85c+fO1V/+8heXqkLjxo2VmZmp6OhoFRUVac6cOerdu7c2btyorl27VvoeqCAAAMypiioIGRkZqlevnsuRkZFR4SXT09PPu0jw7LFnz57Lcvs2m027d+9WcnKyS3vbtm01evRoRUVFqWfPnpo3b5569uypmTNnejQ+FQQAgDlV0TbHiRMnKi0tzaXtfNWDCRMmaPjw4RccLyIiQmFhYc5dBWeVlpaqoKBAYWFhFZ4XFham4uJiHTt2zKWKkJeXV+E5c+bMUWRkpKKioi4YjyR1795dn3/++UX7nYsEAQBgSlW1RdGT6YTg4GAFBwdftF9sbKyOHTum3Nxc5y/wnJwclZeXKyYmpsJzoqKiVLNmTWVnZyspKUnSmZ0IBw8eVGxsrEvfkydP6u233z5vpeO3tm3bpsaNG1eq71kkCAAAVLH27dsrMTFRI0eOVGZmpkpKSjRmzBgNGjTIuYPh0KFDiouL04IFC9S9e3fVq1dPycnJSktLU4MGDRQYGKiUlBTFxsaqR48eLuMvXrxYpaWluvvuu92uPWvWLLVs2VLXXXedTp8+rTlz5ignJ0erVq3y6B5IEAAA5lSNtzlK0ltvvaUxY8YoLi5OVqtVSUlJmj17tvPzkpIS7d27V6dOnXK2zZw509m3qKhICQkJeuWVV9zGnjt3rgYMGFDhNsbi4mJNmDBBhw4dUu3atdW5c2d98skn6tOnj0fxWxyOyn3DEbNneDQwAODKtX/sBMOvcUvb9CoZ56O906tkHF/DLgYAAOCGKQYAgDlV8ykGsyNBAACYEwmCoZhiAAAAbqggAADMiQqCoUgQAADmVE6CYCSmGAAAgBsqCAAAc3JU0csYUCESBACAObEGwVAkCAAAc2INgqFYgwAAANxQQQAAmBNTDIYiQQAAmBMJgqGYYgAAAG6oIAAAzIkKgqFIEAAA5lTOcxCMxBQDAABwQwUBAGBOTDEYigQBAGBOJAiGYooBAAC4oYIAADAnHrVsKBIEAIApOXibo6FIEAAA5kQFwVCsQQAAAG6oIAAAzIldDIYiQQAAmBNPUjQUUwwAAMANFQQAgDkxxWAoEgQAgCk5mGIwFFMMAADADRUEAIA5McVgKBIEAIA58aAkQzHFAAAA3FBBAACYE+9iMBQJAgDAlBxMMRiKBAEAYE5UEAzFGgQAAAxQUFCgIUOGKDAwUEFBQUpOTtbJkycveM6rr76q3r17KzAwUBaLRceOHbukcbdv364bb7xRAQEBatasmZ555hmP4ydBAACYkqPcUSWHUYYMGaKdO3dq9erVWr58uT799FONGjXqguecOnVKiYmJevTRRy953BMnTuhPf/qTWrRoodzcXD377LOaOnWqXn31VY/itzgcldtIGjF7hkcDAwCuXPvHTjD8Gjdb76qScVaXL6mScc61e/dudejQQZs3b1Z0dLQkKSsrS7feeqt+/PFHNWnS5ILnr127Vn369NEvv/yioKAgj8b9xz/+ob/97W+y2+3y8/OTJKWnp2vp0qXas2dPpe+BCgIA4IpWVFSkEydOuBxFRUW/a0ybzaagoCDnL3FJio+Pl9Vq1caNGw0d12az6Y9//KMzOZCkhIQE7d27V7/88kvlL+aoJk6fPu2YMmWK4/Tp094O5ZL5wj04HNxHdeIL9+Bw+MZ9+MI9OBy+cx9VacqUKQ5JLseUKVN+15hPPvmk49prr3VrDw4OdrzyyisXPX/NmjUOSY5ffvnF43Fvvvlmx6hRo1w+37lzp0OSY9euXZW+h2pTQSgqKtLjjz/+u7M2b/KFe5C4j+rEF+5B8o378IV7kHznPqrSxIkTdfz4cZdj4sSJFfZNT0+XxWK54OFJGb86Y5sjAOCK5u/vL39//0r1nTBhgoYPH37BPhEREQoLC1N+fr5Le2lpqQoKChQWFnapoVZq3LCwMOXl5bn0OfuzJ9cmQQAAoJKCg4MVHBx80X6xsbE6duyYcnNzFRUVJUnKyclReXm5YmJiLvn6lRk3NjZWf/vb31RSUqKaNWtKklavXq22bduqfv36lb5WtZliAADAV7Rv316JiYkaOXKkNm3apPXr12vMmDEaNGiQcwfDoUOH1K5dO23atMl5nt1u17Zt27Rv3z5J0tdff61t27apoKCg0uP+5S9/kZ+fn5KTk7Vz504tXrxYL7zwgtLS0jy7iUqvVjCYLyyc8YV7cDi4j+rEF+7B4fCN+/CFe3A4fOc+zODo0aOOwYMHO+rUqeMIDAx0jBgxwvGf//zH+fmBAwcckhxr1qxxtlW0YFKS47XXXqv0uA6Hw/HVV185brjhBoe/v7+jadOmjunTp3scf6WfgwAAAK4cTDEAAAA3JAgAAMANCQIAAHBDggAAANyQIOCiLvZ6UgCA7yFB+B3Ky8v19NNP6w9/+IO6deum9PR0/frrr94OyyMzZ8684Of/+c9/lJCQcJmi+f0+++wz3X333YqNjdWhQ4ckSW+88YY+//xzL0cGAObilScpWq1WWSyWC/axWCwqLS29TBFdmieffFJTp05VfHy8atWqpRdeeEH5+fmaN2+et0OrtEcffVQNGzbU0KFD3T4rLCxUYmKijh496oXIPPfuu+/qnnvu0ZAhQ7R161bns+aPHz+up556SitXrvRyhJXTq1cvJScn66677lKtWrW8Hc7v8u2332rNmjXKz89XeXm5y2eTJ0/2UlQXd+LEiUr3DQwMNDASwHu88hyEDz744Lyf2Ww2zZ49W+Xl5Tp9+vRljMpzbdq00UMPPaTRo0dLkj755BP17dtXv/76q6xWcxRn3nnnHd1zzz1avHix7rjjDmd7YWGhEhISlJ+fr3Xr1qlx48ZejLJyrr/+eqWmpmro0KGqW7euvvrqK0VERGjr1q265ZZbZLfbvR1ipYwfP14LFy5UUVGR/vznPys5OVk9evTwdlge+9e//qUHHnhAjRo1UlhYmMtfCiwWi7Zs2eLF6C6sMn+JcTgcslgsKisru0xReWb27NmV7jt27FgDI4FZVZsHJe3du1fp6elatmyZhgwZomnTpqlFixbeDuuC/P39tW/fPjVr1szZFhAQoH379umaa67xYmSemTNnjsaNG6cVK1aod+/ezsqB3W7XunXrnI/vrO5q166tXbt2KTw83CVB2L9/vzp06FDtE85zlZaW6sMPP9T8+fP10UcfqXXr1rr33nt1zz33KDQ01NvhVUqLFi3017/+VY888oi3Q/HYunXrKt23V69eBkZy6Vq2bFmpfhaLRfv37zc4GpiSx89erGKHDh1y3HfffY6aNWs6brvtNsfXX3/t7ZAqzWq1OvLz813a6tSp49i/f7+XIrp0Tz/9tCMwMNCxZs0ax4033uiIiIhw/N///Z+3w/JIy5YtHatXr3Y4HGf+PXz33XcOh8PhmD9/vqN9+/beDO13ycvLczzxxBOOgIAAR82aNR39+vVzZGdnezusi6pbt67z3wEA8/Ha2xzPzgu/+OKLioyMVHZ2tm688UZvhXNJHA6Hhg8f7vKa0NOnT+v+++/X1Vdf7Wx77733vBGeRx5++GEVFBQoLi5O4eHhWrt2ramqIJI0cuRIjRs3TvPmzZPFYtFPP/0km82mhx56SJMmTfJ2eJdk06ZNeu2117Ro0SKFhIRo+PDhOnTokG677Tb99a9/1XPPPeftEM/rrrvu0qpVq3T//fd7OxSPbd++vdJ9O3fubGAkVau4uFgHDhxQq1atdNVVvMwXF+aVKYZnnnlGTz/9tMLCwvTUU0+pX79+lzuEKjFixIhK9XvttdcMjuTSDRgwwOXnlStXqkuXLmratKlLuxmSHIfDoaeeekoZGRk6deqUpDPTQA899JCeeOIJL0dXefn5+XrjjTf02muv6dtvv9Xtt9+u++67TwkJCc558c8//1yJiYnVbgvqufPehYWFev7559W3b1916tTJ+drZs6rzvPfZNQgX++OxOq9BONepU6eUkpKi+fPnS5K++eYbRUREKCUlRU2bNlV6erqXI0R15JUEwWq1qlatWoqPj1eNGjXO288Mv5TMzheSHEkqKyvT+vXr1blzZ9WuXVv79u3TyZMn1aFDB9WpU8fb4XnEz89PrVq10r333qvhw4dX+O75EydOqF+/flqzZo0XIjw/X5n3/uGHHyrdt7qvlZKkcePGaf369Zo1a5YSExO1fft2RURE6IMPPtDUqVO1detWb4eIasgrCcLw4cMvukJYqv6/lFC9BAQEaPfu3ZX+JVVdffbZZ6abbruYs3/MVOa/e1S9Fi1aaPHixerRo4fLAt59+/apa9euHm3rxJXDK5NQr7/+ujcuCx/XsWNH7d+/3/QJwpQpU/Tee+8pKCjIpf3EiRPq37+/cnJyvBPYJZg7d65mzpypb7/9VtKZrcHjx4/Xfffd5+XIPLdr1y4dPHhQxcXFLu3nbg+uro4cOaKQkBC39sLCQpI2nBerVOAz/v73vzvXG0RFRbksFJXM80CbdevWuf0Sks4sgP3ss8+8ENGlmTx5sp5//nmlpKQoNjZW0pnnnKSmpurgwYOaNm2alyOsnP379+t//ud/9PXXX7usSzj7i9UMaxCio6O1YsUKpaSkSPpv7HPmzHH+uwF+q9o8BwH4vc59ONW5fytyVPMH2px1duV8ZGSkcnJy1KBBA+dnZWVlysrK0j//+U99//33XorQM8HBwZo9e7YGDx7s0v7vf/9bKSkp+vnnn70UmWduv/121ahRQ3PmzFHLli21adMmHT16VBMmTNBzzz1niumgzz//XLfccovuvvtuvf766xo9erR27dqlDRs2aN26dYqKivJ2iKiGqCDAZ1S3BXueioyMlMVikcVi0U033eT2ea1atfTiiy96IbJLU1JSoujoaLf2qKioav8Y9XPZbDbl5OSoUaNGslqtslqtuuGGG5SRkaGxY8eaYoHfDTfcoG3btmn69Onq1KmTVq1apa5du8pms6lTp07eDg/VFBUEoJr44Ycf5HA4FBERoU2bNrnsXvDz81NISMgFd/1UNykpKapZs6aef/55l/aHHnpIv/76q15++WUvReaZ+vXra8uWLWrZsqVatWqlOXPmqE+fPvruu+/UqVMn55ZawNdQQYDP+PTTTy/4+R//+MfLFMmlObtd7rcvNTKzuXPnatWqVc53SWzcuFEHDx7U0KFDlZaW5uz32ySiOunYsaO++uortWzZUjExMXrmmWfk5+enV199VREREd4Or9LKysr0/vvva/fu3ZKkDh06qF+/fjwwCedFBQE+o6IXZJ27FqE6r0H48MMPdcstt6hmzZr68MMPL9jXDKvmJalPnz6V6mexWKr1zoyPP/5YhYWFGjBggPbt26fbbrtN33zzjRo2bKjFixdXOB1U3ezcuVN33HGH7Ha72rZtK+nMw5KCg4O1bNkydezY0csRojoiQYDPOH78uMvPJSUl2rp1qyZNmqQnn3xScXFxXors4qxWq+x2u0JCQi74JlAzLLb0Bdu3b1fHjh3P+++ioKBA9evXN80WwdjYWAUHB2v+/PmqX7++JOmXX37R8OHDdeTIEW3YsMHLEaI6IkGAz1u3bp3S0tKUm5vr7VBgEjVq1NDhw4cVEhKiiIgIbd68WQ0bNvR2WJesVq1a+vLLL3Xddde5tO/YsUPdunXTr7/+6qXIUJ2d/68qgI8IDQ3V3r17vR0GTCQoKEgHDhyQJH3//femXxdy7bXXKi8vz609Pz9frVu39kJEMANWp8Bn/PYNfA6HQ4cPH9b06dMVGRnpnaAq6dyXHF1MdX7Jka9ISkpSr1691LhxY1ksFkVHR593B0l1fafEuY9PPrslc+rUqc4Fo1988YWmTZump59+2lshoppjigE+43xv4OvRo4fmzZundu3aeSmyi/vt46GPHDmiU6dOOR+3fOzYMdWuXVshISHV9heSr8nKytK+ffs0duxYTZs2TXXr1q2w37hx4y5zZJVz9r+Hs377BMhzf2ZdCypCBQE+42xJ+Cyr1arg4GAFBAR4KaLKOzf2hQsX6pVXXtHcuXOdK8737t2rkSNHavTo0d4K8YqTmJgoScrNzdW4cePOmyBUV2Z/cBi8jwoCfMaCBQs0cOBA+fv7u7QXFxdr0aJFGjp0qJci80yrVq30zjvv6Prrr3dpz83N1Z133umWCAGAEUgQ4DPOXXl+rqNHjyokJMQ0ZdTatWtr3bp16tatm0v7pk2b1Lt3b57cd5kVFhZq+vTpys7OVn5+vtuCRTNN+Zw6darCN1J27tzZSxGhOmOKAT7j7EuZfuvHH39UvXr1vBDRpYmLi9Po0aM1Z84cde3aVdKZ6sEDDzyg+Ph4L0d35bnvvvu0bt063XPPPc5Fi2Zz5MgRjRgxQh999FGFn5slecblRYIA07v++uudLzmKi4tzeXRsWVmZDhw44JxPNoN58+Zp2LBhio6OVs2aNSVJpaWlSkhI0Jw5c7wc3ZXno48+0ooVK/SHP/zB26FcsvHjx+vYsWPauHGjevfurffff195eXn6+9//rhkzZng7PFRTJAgwvf79+0uStm3bpoSEBNWpU8f5mZ+fn8LDw5WUlOSl6DwXHByslStX6ptvvtGePXskSe3atdO1117r5ciuTPXr13d59bYZ5eTk6IMPPlB0dLSsVqtatGihm2++WYGBgcrIyFDfvn29HSKqIdYgwGfMnz9fAwcONMWuBZjHm2++qQ8++EDz589X7dq1vR3OJQkMDNT27dsVHh6uFi1aaOHChfrDH/6gAwcO6LrrrmNdCypEBQE+Y9iwYd4O4ZKlpaXpiSee0NVXX+3ylsOKVOc3H/qiGTNm6LvvvlNoaKjCw8Od0z5nbdmyxUuRVV7btm21d+9ehYeHq0uXLvrnP/+p8PBwZWZmqnHjxt4OD9UUCQJ8RllZmWbOnKm33367wpXaBQUFXors4rZu3aqSkhLnP5+PGRfImd3ZKSwzGzdunA4fPixJmjJlihITE/Xmm2/Kz89P8+fP93J0qK6YYoDPmDx5subMmaMJEyboscce09/+9jd9//33Wrp0qSZPnswjioH/79SpU9qzZ4+aN2+uRo0aeTscVFMkCPAZrVq10uzZs9W3b1/VrVtX27Ztc7Z98cUXWrhwobdDBC6bi01VnYtpK1SEKQb4DLvdrk6dOkmS6tSpo+PHj0uSbrvtNk2aNMmboXnk9OnTevHFF7VmzZoKH8xjhjlvs2vQoIG++eYbNWrUSPXr17/g1E51nbq60FTVuZi2wvmQIMBnXHPNNTp8+LCaN2+uVq1aadWqVeratas2b97s9vjl6iw5OVmrVq3SnXfeqe7du/MHuBfMnDnT+e6FWbNmeTeYS8S7GPB7McUAn5Genq7AwEA9+uijWrx4se6++26Fh4fr4MGDSk1N1fTp070dYqXUq1dPK1euNPWDeQCYHwkCfNYXX3yhDRs2qE2bNrr99tu9HU6ldejQQYsWLeL5+NXQ6dOn3XbHBAYGeikawFgkCPAJJSUlGj16tCZNmqSWLVt6O5zf5aOPPtLs2bOVmZmpFi1aeDucK15hYaEeeeQRvf322zp69Kjb57zHAL7K6u0AgKpQs2ZNvfvuu94Oo0pER0fr9OnTioiIUN26ddWgQQOXA5fXww8/rJycHP3jH/+Qv7+/5syZo8cff1xNmjTRggULvB0eYBgqCPAZw4YNU2RkpFJTU70dyu8SHx+vgwcPKjk5WaGhoW6LFM38xEgzat68uRYsWKDevXsrMDBQW7ZsUevWrfXGG2/o3//+t1auXOntEAFDsIsBPqNNmzaaNm2a1q9fr6ioKF199dUun5vlQUkbNmyQzWZTly5dvB0KdGYbY0REhKQz6w3Obmu84YYb9MADD3gzNMBQJAjwGXPnzlVQUJByc3OVm5vr8pnFYjFNgtCuXTv9+uuv3g4D/19ERIQOHDig5s2bq127dnr77bfVvXt3LVu2TEFBQd4ODzAMUwxANbNq1So9/vjjevLJJ9WpUye3lwOxav7ymjlzpmrUqKGxY8fqk08+0e233y6Hw6GSkhI9//zzGjdunLdDBAxBggCfU1xcrAMHDqhVq1a66irzFcms1jNrh3+79sDhcMhisbBq/jIqKSlRYmKiMjMz1aZNG0nSDz/8oNzcXLVu3ZqtqPBp5vvTEziPU6dOKSUlxfl2um+++UYRERFKSUlR06ZNlZ6e7uUIK4cn4FUfNWvW1Pbt213aWrRowfZTXBGoIMBnjBs3TuvXr9esWbOUmJio7du3KyIiQh988IGmTp1a6WfTA+dKTU2Vv7+/aZ7ECVQVKgjwGUuXLtXixYvVo0cPl/L8ddddp++++86LkXnm008/veDnf/zjHy9TJJCk0tJSzZs3T5988kmFu2N4EyJ8FQkCfMaRI0cUEhLi1l5YWGiqFx717t3bre3c+FmDcHnt2LFDXbt2lXRm2upcZvr/FeApEgT4jOjoaK1YsUIpKSmS/vuH95w5cxQbG+vN0Dzyyy+/uPxcUlKirVu3atKkSXryySe9FNWVizUhuFKRIMBnPPXUU7rlllu0a9culZaW6oUXXtCuXbu0YcMGrVu3ztvhVVq9evXc2m6++Wb5+fkpLS3N7RkPAGAE3sUAn3HDDTdo27ZtKi0tVadOnbRq1SqFhITIZrMpKirK2+H9bqGhodq7d6+3wwBwhWAXA1DN/HZbncPh0OHDhzV9+nSVlpbq888/91JkAK4kJAjwKWVlZXr//fe1e/duSVKHDh3Ur18/Uz0wyWq1ymKx6Lf/afbo0UPz5s1Tu3btvBQZgCsJCQJ8xs6dO3XHHXfIbrerbdu2ks6sOg8ODtayZcvUsWNHL0dYOT/88IPLz1arVcHBwQoICPBSRACuRCQI8BmxsbEKDg7W/PnzVb9+fUlndgQMHz5cR44c0YYNG7wcYeVlZ2crOztb+fn5Ki8vd/ls3rx5XooKwJWEBAE+o1atWvryyy913XXXubTv2LFD3bp1M80bEh9//HFNmzZN0dHRaty4sdte+/fff99LkQG4kphnYha4iGuvvVZ5eXluCUJ+fr5at27tpag8l5mZqddff1333HOPt0MBcAVjmyN8RkZGhsaOHat33nlHP/74o3788Ue98847Gj9+vJ5++mmdOHHCeVRnxcXF6tmzp7fDAHCFY4oBPuPsa5Kl/z5F8ez/vc/9ubq/MvmRRx5RnTp1NGnSJG+HAuAKxhQDfIaZH4mblpbm/Ofy8nK9+uqr+uSTT9S5c2fVrFnTpS8vBwJwOVBBAKqBPn36VKqfxWJRTk6OwdEAAAkCfMzp06e1ffv2CrcH3nHHHV6KCgDMhykG+IysrCwNHTpUP//8s9tn1X3dAQBUN+xigM9ISUnRXXfdpcOHD6u8vNzlIDkAAM8wxQCfERgYqK1bt6pVq1beDgUATI8KAnzGnXfeqbVr13o7DADwCVQQ4DNOnTqlu+66S8HBwerUqZPb9sCxY8d6KTIAMB8SBPiMuXPn6v7771dAQIAaNmzo8g4Di8Wi/fv3ezE6ADAXEgT4jLCwMI0dO1bp6ekuT1UEAHiOP0XhM4qLizVw4ECSAwCoAvxJCp8xbNgwLV682NthAIBP4EFJ8BllZWV65pln9PHHH/MOAwD4nViDAJ9xofcZ8A4DAPAMCQIAAHDDGgT4nH379unjjz/Wr7/+KkkiBwYAz5EgwGccPXpUcXFxuvbaa3Xrrbfq8OHDkqTk5GRNmDDBy9EBgLmQIMBnpKamqmbNmjp48KBq167tbB84cKCysrK8GBkAmA+7GOAzVq1apY8//ljXXHONS3ubNm30ww8/eCkqADAnKgjwGYWFhS6Vg7MKCgrk7+/vhYgAwLxIEOAzbrzxRi1YsMD5s8ViUXl5uZ555pkLboEEALhjmyN8xo4dOxQXF6euXbsqJydHd9xxh3bu3KmCggKtX79erVq18naIAGAaVBDgMwIDA7V7927dcMMN6tevnwoLCzVgwABt3brV7amKAIALo4IAn1GjRg0dPnxYISEhLu1Hjx5VSEiIysrKvBQZAJgPFQT4jPPluidPnlRAQMBljgYAzI1tjjC9tLQ0SWcWJU6ePNllJ0NZWZk2btyoyMhIL0UHAOZEggDT27p1q6QzFYSvv/5afn5+zs/8/PzUpUsXPfTQQ94KDwBMiTUI8BkjRozQCy+8oMDAQG+HAgCmR4IAAADcsEgRAAC4IUEAAABuSBAAAIAbEgQAAOCGBAEAALghQQAAAG5IEAAAgBsSBAAA4Ob/Ab906JWG4MubAAAAAElFTkSuQmCC"/>
          <p:cNvSpPr>
            <a:spLocks noChangeAspect="1" noChangeArrowheads="1"/>
          </p:cNvSpPr>
          <p:nvPr/>
        </p:nvSpPr>
        <p:spPr bwMode="auto">
          <a:xfrm flipV="1">
            <a:off x="6358018" y="2543053"/>
            <a:ext cx="3740229" cy="37402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p:cNvPicPr>
            <a:picLocks noChangeAspect="1"/>
          </p:cNvPicPr>
          <p:nvPr/>
        </p:nvPicPr>
        <p:blipFill>
          <a:blip r:embed="rId4"/>
          <a:stretch>
            <a:fillRect/>
          </a:stretch>
        </p:blipFill>
        <p:spPr>
          <a:xfrm>
            <a:off x="5617636" y="1596993"/>
            <a:ext cx="4953000" cy="4686300"/>
          </a:xfrm>
          <a:prstGeom prst="rect">
            <a:avLst/>
          </a:prstGeom>
        </p:spPr>
      </p:pic>
      <p:sp>
        <p:nvSpPr>
          <p:cNvPr id="13" name="TextBox 12"/>
          <p:cNvSpPr txBox="1"/>
          <p:nvPr/>
        </p:nvSpPr>
        <p:spPr>
          <a:xfrm>
            <a:off x="6981092" y="1192663"/>
            <a:ext cx="1688123" cy="369332"/>
          </a:xfrm>
          <a:prstGeom prst="rect">
            <a:avLst/>
          </a:prstGeom>
          <a:noFill/>
        </p:spPr>
        <p:txBody>
          <a:bodyPr wrap="square" rtlCol="0">
            <a:spAutoFit/>
          </a:bodyPr>
          <a:lstStyle/>
          <a:p>
            <a:pPr algn="ctr"/>
            <a:r>
              <a:rPr lang="en-IN" dirty="0" smtClean="0">
                <a:solidFill>
                  <a:schemeClr val="accent1">
                    <a:lumMod val="75000"/>
                  </a:schemeClr>
                </a:solidFill>
              </a:rPr>
              <a:t>After</a:t>
            </a:r>
            <a:endParaRPr lang="en-IN" dirty="0">
              <a:solidFill>
                <a:schemeClr val="accent1">
                  <a:lumMod val="75000"/>
                </a:schemeClr>
              </a:solidFill>
            </a:endParaRPr>
          </a:p>
        </p:txBody>
      </p:sp>
      <p:sp>
        <p:nvSpPr>
          <p:cNvPr id="14" name="Rectangle 13"/>
          <p:cNvSpPr/>
          <p:nvPr/>
        </p:nvSpPr>
        <p:spPr>
          <a:xfrm>
            <a:off x="5879031" y="607381"/>
            <a:ext cx="2282997" cy="369332"/>
          </a:xfrm>
          <a:prstGeom prst="rect">
            <a:avLst/>
          </a:prstGeom>
        </p:spPr>
        <p:txBody>
          <a:bodyPr wrap="none">
            <a:spAutoFit/>
          </a:bodyPr>
          <a:lstStyle/>
          <a:p>
            <a:r>
              <a:rPr lang="en-IN" dirty="0" smtClean="0">
                <a:solidFill>
                  <a:schemeClr val="accent1">
                    <a:lumMod val="75000"/>
                  </a:schemeClr>
                </a:solidFill>
              </a:rPr>
              <a:t>Handling </a:t>
            </a:r>
            <a:r>
              <a:rPr lang="en-IN" dirty="0">
                <a:solidFill>
                  <a:schemeClr val="accent1">
                    <a:lumMod val="75000"/>
                  </a:schemeClr>
                </a:solidFill>
              </a:rPr>
              <a:t>Null values</a:t>
            </a:r>
          </a:p>
        </p:txBody>
      </p:sp>
    </p:spTree>
    <p:extLst>
      <p:ext uri="{BB962C8B-B14F-4D97-AF65-F5344CB8AC3E}">
        <p14:creationId xmlns:p14="http://schemas.microsoft.com/office/powerpoint/2010/main" val="31044634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3653" y="176714"/>
            <a:ext cx="1000595" cy="369332"/>
          </a:xfrm>
          <a:prstGeom prst="rect">
            <a:avLst/>
          </a:prstGeom>
        </p:spPr>
        <p:txBody>
          <a:bodyPr wrap="none">
            <a:spAutoFit/>
          </a:bodyPr>
          <a:lstStyle/>
          <a:p>
            <a:r>
              <a:rPr lang="en-US" dirty="0" smtClean="0">
                <a:solidFill>
                  <a:schemeClr val="accent1">
                    <a:lumMod val="75000"/>
                  </a:schemeClr>
                </a:solidFill>
                <a:cs typeface="Calibri"/>
              </a:rPr>
              <a:t>Outliers</a:t>
            </a:r>
            <a:endParaRPr lang="en-IN" dirty="0">
              <a:solidFill>
                <a:schemeClr val="accent1">
                  <a:lumMod val="75000"/>
                </a:schemeClr>
              </a:solidFill>
            </a:endParaRPr>
          </a:p>
        </p:txBody>
      </p:sp>
      <p:sp>
        <p:nvSpPr>
          <p:cNvPr id="2" name="AutoShape 2" descr="data:image/png;base64,iVBORw0KGgoAAAANSUhEUgAABjEAAAlbCAYAAACn3uKwAAAAOXRFWHRTb2Z0d2FyZQBNYXRwbG90bGliIHZlcnNpb24zLjcuMSwgaHR0cHM6Ly9tYXRwbG90bGliLm9yZy/bCgiHAAAACXBIWXMAAA9hAAAPYQGoP6dpAAEAAElEQVR4nOzdeZRdZaHn729VhkqAjISkEoYkBBmaSQRRk2sjXgZBRKS9XhEwKlyiIIIgyNDKFZrR1QoEBNIIQUab24DIjIKIgIDIqAhZAhEkITeGSsKQsfbvD351bk5SkIGq1FvJ86yVtXJ27drnrTep2uc9nzr7NFRVVQUAAAAAAKAwjV09AAAAAAAAgPaIGAAAAAAAQJFEDAAAAAAAoEgiBgAAAAAAUCQRAwAAAAAAKJKIAQAAAAAAFEnEAAAAAAAAiiRiAAAAAAAARRIxAAAAAACAIokYAN3ED3/4w2y66abp0aNHPvjBD3b1cAAAAIpizQSwZhIxADrY5MmT09DQUPdn6NCh2XXXXXP77bev0jHvuuuuHH/88Rk3blwuv/zynHHGGR08agAAgNXDmgmAldGzqwcAsKY69dRTM3r06FRVlddeey2TJ0/O3nvvnV/+8pfZZ599VupY99xzTxobG/PTn/40vXv37qQRAwAArD7WTACsCBEDoJPstdde2WmnnWq3DznkkAwbNizXXnvtSj8gnzFjRvr27dthD8arqsq8efPSt2/fDjkeAADAyrJmAmBFuJwUwGoycODA9O3bNz17/lc/bm1tzbnnnputt946ffr0ybBhwzJhwoS8/vrrtX0aGhpy+eWX580336y91Hry5MlJkkWLFuW0007LmDFj0tTUlFGjRuWkk07K/Pnz6+571KhR2WeffXLnnXdmp512St++fXPJJZckSVpaWnL00Udn4403TlNTUzbbbLOcffbZaW1t7fxJAQAA+P9ZMwHQHq/EAOgks2fPzsyZM1NVVWbMmJGJEyfmjTfeyEEHHVTbZ8KECZk8eXK++tWv5lvf+lZefPHFXHDBBXn88cfzwAMPpFevXrnyyiszadKkPPLII7n00kuTJGPHjk2SHHroobniiivy+c9/Pscee2wefvjhnHnmmXn22Wdz44031o3nueeeywEHHJAJEybk3/7t37LFFlvkrbfeyi677JK///3vmTBhQjbZZJM8+OCDOfHEEzNt2rSce+65q22+AACAtYs1EwArpAKgQ11++eVVkmX+NDU1VZMnT67td//991dJqquvvrru8++4445lto8fP75ad9116/Z74oknqiTVoYceWrf9O9/5TpWkuueee2rbRo4cWSWp7rjjjrp9TzvttGrdddetnn/++brtJ5xwQtWjR4/qb3/726pNAgAAwLuwZgJgZbicFEAnufDCC3P33Xfn7rvvzlVXXZVdd901hx56aG644YYkyfXXX58BAwZk9913z8yZM2t/dtxxx6y33nq599573/P4t912W5LkmGOOqdt+7LHHJkluvfXWuu2jR4/OnnvuWbft+uuvz8c//vEMGjSobgy77bZbFi9enN/+9rfvaw4AAADejTUTACvC5aQAOsnOO+9c9yZ1BxxwQHbYYYd885vfzD777JMpU6Zk9uzZGTp0aLufP2PGjPc8/tSpU9PY2JjNNtusbntzc3MGDhyYqVOn1m0fPXr0MseYMmVKnnrqqWywwQarNAYAAIBVZc0EwIoQMQBWk8bGxuy6664577zzMmXKlLS2tmbo0KG5+uqr293/3R4kL62hoWGF9uvbt+8y21pbW7P77rvn+OOPb/dzNt988xU6NgAAwPtlzQRAe0QMgNVo0aJFSZI33ngjY8aMya9+9auMGzeu3QfLyzNy5Mi0trZmypQp2WqrrWrbX3vttbS0tGTkyJHLPcaYMWPyxhtvZLfddlvp+wcAAOho1kwALM17YgCsJgsXLsxdd92V3r17Z6uttsoXvvCFLF68OKeddtoy+y5atCgtLS3veby99947SXLuuefWbf/Rj36UJPn0pz+93DF94QtfyEMPPZQ777xzmY+1tLTUFhAAAACdzZoJgPZ4JQZAJ7n99tvzl7/8Jck710m95pprMmXKlJxwwgnp379/dtlll0yYMCFnnnlmnnjiieyxxx7p1atXpkyZkuuvvz7nnXdePv/5z7/r8bfffvuMHz8+kyZNSktLS3bZZZc88sgjueKKK7Lffvtl1113Xe4YjzvuuNx8883ZZ5998pWvfCU77rhj3nzzzTz99NP5j//4j7z00ksZMmRIh80JAABAG2smAFaEiAHQSb7//e/X/t6nT59sueWWueiiizJhwoTa9osvvjg77rhjLrnkkpx00knp2bNnRo0alYMOOijjxo1b7n1ceuml2XTTTTN58uTceOONaW5uzoknnphTTjllhca4zjrr5L777ssZZ5yR66+/Pj/72c/Sv3//bL755vnBD36QAQMGrPwXDgAAsAKsmQBYEQ1VVVVdPQgAAAAAAICleU8MAAAAAACgSCIGAAAAAABQJBEDAAAAAAAokogBAAAAAAAUScQAAAAAAACKJGIAAAAAAABF6rmqn9ja2ppXX301/fr1S0NDQ0eOCQAAilNVVebOnZsRI0aksdHvArF81kwAAKxtOmPdtMoR49VXX83GG2/cIYMAAIDu4uWXX85GG23U1cOgG7BmAgBgbdWR66ZVjhj9+vWrDaZ///4dMhgAACjVnDlzsvHGG9ceB8PyWDMBALC26Yx10ypHjLaXQ/fv398DcgAA1houC8SKsmYCAGBt1ZHrJhfzBQ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KSeXT0Auqfp06dn9uzZXT0MYC01YMCANDc3d/UwAAC6lHUZaxqP8wFoj4jBSps+fXr+9YADsnD+/K4eCrCW6tXUlJ9fe60FDgCw1rIuY03kcT4A7RExWGmzZ8/OwvnzM2PLPbJwncFdPZxi9XprVob+5S7zBB2s7Xtr9uzZFjcAwFrLuqx7sC5ccR7nA/BuRAxW2cJ1BmdBv6FdPYzimScAAKCzWG90D/6dAGDVeWNv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bptxJg3b16ee+65zJs3r6uHAgDAauDxH6wc3zMAwJrK45y1S7eNGFOnTs1Xv/rVTJ06tauHAgDAauDxH6wc3zMAwJrK45y1S7eNGAAAAAAAwJp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Cknl09AAAAAAAAWFWzZs3KkUcemX/84x9Zf/31c+aZZ+bCCy/Mq6++mhEjRmTChAk58sgj88Ybb2S99dbLT3/60/Tt2zfHH398XnvttQwbNiwnnnhiTj755NoxJk6cmMWLF2fChAmZPXt2BgwYkFNPPTXf+ta3Mn/+/DQ1NeX888/P97///drHL7nkkrz99tv5yle+UtvnrLPOyrHHHpvFixenR48eueKKK5Ik48ePr22bOHFiTj311LrjJHnP+27vuOuss04OOeSQuq+zubm5K/9pOoSIAQAAAABAt7TPPvtk1qxZtdtz5szJF7/4xdrtv/71r7n//vtrt19//fXsv//+dceYMWNGvvSlL9UdY5999qnb5+23385hhx1Wuz1v3ry622+//XY++9nP1n3OvHnzcvTRR9duL168OAcddFDdPosXL87hhx/+nsdp776Xd9y2r7NPnz6555570p25nBQAAAAAAN3OUUcdVQsYW2+9dTbeeOP33H/48OFpbPyvp8QbGhrSr1+/un2GDBmShoaG2u0l9+9oPXr0WGbbkvfd3u0V8b/+1//K8OHDk7wTPD75yU+u2gALIWIAAAAAANDtzJkzJ0ly11135cc//nFefvnlNDQ05Oabb67b74YbbkhDQ0OmTZuW1tbW2vaqqjJ37twkyU033ZQkmTlzZqqqqu2z5P5XXXVV3XGXvt2eSZMmvevHFi9enCSZPHly3ZiW1HZ76ft6r+OOGjUq/+///b/cdtttSd4JGdOnT1/uWEu1wpeTmj9/fubPn1+73fYfpKu99NJLXT2EtY45B0rgZxGsfXzfUzprJlYn/66sqfzfBlbEkj8rtt5666y33nr57ne/myTZc889M2TIkDQ2Nqa1tTU9evRIc3Nzdt9999x1111Jko9+9KN56aWXak/sb7311hk6dGh23nnnPPLII0mS0aNHp0+fPnn22WeTJP3798+mm25aO25jY2M23XTT9OvXrxZC+vfvn0GDBmXq1KlJkqampmyzzTZ1+zQ1NSVJ7XHj6NGjs/nmm6epqaluW2tra+04bfe9pKWPO3z48MyaNSvz58/P+PHjc//992fgwIFpbm7O9OnTc8ghh+TWW2/tqH+C1WqFI8aZZ56ZH/zgB505llVS4pgA6Hx+/gNQGmsmgPfPzyxgZU2YMCFJ8uqrryZJ7b0t2i7D1KtXryTJF7/4xVrE+NrXvpZXXnklp556at0xxo8fX4sYhx9+eBobG3PssccmSb7xjW8keecSUG0RI0kOOeSQnHvuubV9+vfvn5NPPjlJcuihhy6zz6GHHpr58+fn0ksvrd1Pkhx88MF12xYsWFA7Ttt9t2nvvo844oi89NJLufTSS2uv8EiSww47LKeeemreeOONlZjVsqxwxDjxxBNzzDHH1G7PmTNnudcYWx1OOeWUjBo1qquHsVZ56aWXPKgAupyf/7D28RiE0lkzsTr5mciays8sYEUseR685JJLstNOO2XEiBH561//mmuuuSbf//73a5dhWrhwYZLkuuuuq33+ZZddVvdqjrZjXHHFFbVtP/nJT9KnT5/a7Ysuuiif/exna4Gg7TJTP/3pT+v2GTRoUO32pZdemgMPPLBun7ZQseT9jBs3LldeeWXdtiUvY9V2323au+8LL7yw9v4gS77XRttlp9Zbb710VyscMZqammovdSnJqFGjssUWW3T1MABYzfz8B6A01kwA75+fWcDK+tOf/pQ33ngj3/ve97LHHnvkzjvvzOGHH157on/x4sWZPn167r777trn/P73v1/mGDNmzKi9CiNJXnzxxbp95syZkxdeeKF23NbW1rzwwgu1yzm17bPkJUXnz5+fZ555pm6fJS8/2nY/zz//fN32d7vvJS193GnTptX+3hZjWlpaapfMWjJ4dDfe2BsAAAAAgG6nf//+SZI99tgjRx11VDbaaKNUVZV99923br/9998/VVVl+PDhtUsxJe9ccqpfv35Jkv322y9JMnjw4NqlqJLU7X/QQQfVHXfp2+057LDD3vVjba+Y+MpXvlI3piW13V76vt7ruM8//3z233//7L333kmSPn36pLm5ebljLZWIAQAAAABAt3Peeedl8ODBSZJnn302r7zyynvuP23atLrLNFVVVfdqhiSZNWtW7VJUSer272hLvnfFkmN6r9sr4tRTT629AqNPnz655557Vm2AhRAxAAAAAADolm655ZbccsstGT16dPr375/Ro0fnuuuuy8c//vGMGTMmH//4x3PVVVdl0KBB6dWrVwYNGpQbbrght99+e7bddtsMHTo02267ba655pq6Y9xyyy35xS9+kebm5vTt2zfNzc2ZNGlS+vTpk4aGhvTp0yeTJk2q+/gvfvGLXHfddXX7nHvuubVXXPTo0SNXXXVVrrrqqrptP/nJT5Y5zvLuu73j3nDDDct8nd09YCQr8Z4YAAAAAABQmsGDB+fqq6+u23b22WfX3b711luX+bxLLrmk7vbSx0iSG264oe720lFg6Y+3t8/999+/zD5Lb2vvOMu77/aO297X2d15JQ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duIMXLkyFx++eUZOXJkVw8FAIDVwOM/WDm+ZwCANZXHOWuXnl09gFXVp0+fbLHFFl09DAAAVhOP/2Dl+J4BANZUHuesXbrtKzEAAAAAAIA1m4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Us+uHgDdV6+3ZnX1EIrWNj/mCTqW7ykAgP/isVHZrAtXnDkC4N2IGKy0AQMGpFdTU4b+5a6uHkq3YJ6g4/VqasqAAQO6ehgAAF3Guqx78e+0YjzOB6A9IgYrrbm5OT+/9trMnj27q4cCrKUGDBiQ5ubmrh4GAECXsS5jTeRxPgDtETFYJc3NzR5YAAAAdCHrMgBgbeCNvQE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Sp56p+YlVVSZI5c+Z02GAAAKBUbY972x4Hw/JYMwEAsLbpjHXTKkeMuXPnJkk23njjDhsMAACUbu7cuRkwYEBXD4NuwJoJAIC1VUeumxqqVUwira2tefXVV9OvX780NDR0yGBWxpw5c7Lxxhvn5ZdfTv/+/Vf7/a9NzPXqZb5XH3O9epnv1cdcr17me/Xp6rmuqipz587NiBEj0tjoqqwsnzXTms8cdy7z27nMb+czx53L/HYu89v51tQ57ox10yq/EqOxsTEbbbRRhwzi/ejfv/8a9Y9cMnO9epnv1cdcr17me/Ux16uX+V59unKuvQKDlWHNtPYwx53L/HYu89v5zHHnMr+dy/x2vjVxjjt63eRXyAAAAAAAgCKJGAAAAAAAQJG6bcRoamrKKaeckqampq4eyhrPXK9e5nv1Mderl/lefcz16mW+Vx9zDSvH90znM8edy/x2LvPb+cxx5zK/ncv8dj5zvOJW+Y29AQAAAAAAOlO3fSUGAAAAAACwZhMxAAAAAACAIokYAAAAAABAkUQMAAAAAACgSN0yYlx44YUZNWpU+vTpk4985CN55JFHunpIa4QzzzwzH/7wh9OvX78MHTo0++23X5577rm6febNm5cjjjgi66+/ftZbb738j//xP/Laa6910YjXHGeddVYaGhpy9NFH17aZ647197//PQcddFDWX3/99O3bN9tuu23+8Ic/1D5eVVW+//3vZ/jw4enbt2922223TJkypQtH3D0tXrw43/ve9zJ69Oj07ds3Y8aMyWmnnZaqqmr7mOtV99vf/jaf+cxnMmLEiDQ0NOSmm26q+/iKzO2sWbNy4IEHpn///hk4cGAOOeSQvPHGG6vxq+ge3muuFy5cmO9+97vZdttts+6662bEiBH58pe/nFdffbXuGOZ6xS3v//aSvv71r6ehoSHnnntu3XbzDcuybuoY1kmrl7VR57Ae6jzWQB3LmqfzWet0LmubztHtIsbPf/7zHHPMMTnllFPyxz/+Mdtvv3323HPPzJgxo6uH1u3dd999OeKII/L73/8+d999dxYuXJg99tgjb775Zm2fb3/72/nlL3+Z66+/Pvfdd19effXV7L///l046u7v0UcfzSWXXJLtttuubru57jivv/56xo0bl169euX222/Pn//85/zv//2/M2jQoNo+55xzTs4///xcfPHFefjhh7Puuutmzz33zLx587pw5N3P2WefnYsuuigXXHBBnn322Zx99tk555xzMnHixNo+5nrVvfnmm9l+++1z4YUXtvvxFZnbAw88MH/6059y991355Zbbslvf/vbHHbYYavrS+g23muu33rrrfzxj3/M9773vfzxj3/MDTfckOeeey777rtv3X7mesUt7/92mxtvvDG///3vM2LEiGU+Zr6hnnVTx7FOWn2sjTqH9VDnsgbqWNY8nc9ap3NZ23SSqpvZeeedqyOOOKJ2e/HixdWIESOqM888swtHtWaaMWNGlaS67777qqqqqpaWlqpXr17V9ddfX9vn2WefrZJUDz30UFcNs1ubO3du9YEPfKC6++67q1122aU66qijqqoy1x3tu9/9bvVP//RP7/rx1tbWqrm5ufrhD39Y29bS0lI1NTVV11577eoY4hrj05/+dPW1r32tbtv+++9fHXjggVVVmeuOlKS68cYba7dXZG7//Oc/V0mqRx99tLbP7bffXjU0NFR///vfV9vYu5ul57o9jzzySJWkmjp1alVV5vr9eLf5fuWVV6oNN9yweuaZZ6qRI0dWP/7xj2sfM9+wLOumzmOd1DmsjTqP9VDnsgbqPNY8nc9ap3NZ23ScbvVKjAULFuSxxx7LbrvtVtvW2NiY3XbbLQ899FAXjmzNNHv27CTJ4MGDkySPPfZYFi5cWDf/W265ZTbZZBPzv4qOOOKIfPrTn66b08Rcd7Sbb745O+20U/7lX/4lQ4cOzQ477JD/83/+T+3jL774YqZPn1433wMGDMhHPvIR872Sxo4dm1//+td5/vnnkyRPPvlkfve732WvvfZKYq4704rM7UMPPZSBAwdmp512qu2z2267pbGxMQ8//PBqH/OaZPbs2WloaMjAgQOTmOuO1tramoMPPjjHHXdctt5662U+br6hnnVT57JO6hzWRp3HeqhzWQOtPtY8XcNap2NZ26yanl09gJUxc+bMLF68OMOGDavbPmzYsPzlL3/polGtmVpbW3P00Udn3Lhx2WabbZIk06dPT+/evWs/tNoMGzYs06dP74JRdm/XXXdd/vjHP+bRRx9d5mPmumO98MILueiii3LMMcfkpJNOyqOPPppvfetb6d27d8aPH1+b0/Z+tpjvlXPCCSdkzpw52XLLLdOjR48sXrw4p59+eg488MAkMdedaEXmdvr06Rk6dGjdx3v27JnBgweb//dh3rx5+e53v5sDDjgg/fv3T2KuO9rZZ5+dnj175lvf+la7HzffUM+6qfNYJ3UOa6POZT3UuayBVh9rntXPWqfjWdusmm4VMVh9jjjiiDzzzDP53e9+19VDWSO9/PLLOeqoo3L33XenT58+XT2cNV5ra2t22mmnnHHGGUmSHXbYIc8880wuvvjijB8/votHt2b5v//3/+bqq6/ONddck6233jpPPPFEjj766IwYMcJcs0ZauHBhvvCFL6Sqqlx00UVdPZw10mOPPZbzzjsvf/zjH9PQ0NDVwwHWctZJHc/aqPNZD3UuayDWVNY6Hc/aZtV1q8tJDRkyJD169Mhrr71Wt/21115Lc3NzF41qzfPNb34zt9xyS+69995stNFGte3Nzc1ZsGBBWlpa6vY3/yvvsccey4wZM/KhD30oPXv2TM+ePXPffffl/PPPT8+ePTNs2DBz3YGGDx+e//bf/lvdtq222ip/+9vfkqQ2p362vH/HHXdcTjjhhHzxi1/Mtttum4MPPjjf/va3c+aZZyYx151pRea2ubl5mTd0XbRoUWbNmmX+V0Hbg/qpU6fm7rvvrv1mUmKuO9L999+fGTNmZJNNNqmdM6dOnZpjjz02o0aNSmK+YWnWTZ3DOqlzWBt1PuuhzmUNtPpY86w+1jqdw9pm1XWriNG7d+/suOOO+fWvf13b1traml//+tf52Mc+1oUjWzNUVZVvfvObufHGG3PPPfdk9OjRdR/fcccd06tXr7r5f+655/K3v/3N/K+kf/7nf87TTz+dJ554ovZnp512yoEHHlj7u7nuOOPGjctzzz1Xt+3555/PyJEjkySjR49Oc3Nz3XzPmTMnDz/8sPleSW+99VYaG+tPLT169Ehra2sSc92ZVmRuP/axj6WlpSWPPfZYbZ977rknra2t+chHPrLax9ydtT2onzJlSn71q19l/fXXr/u4ue44Bx98cJ566qm6c+aIESNy3HHH5c4770xivmFp1k0dyzqpc1kbdT7roc5lDbT6WPOsHtY6ncfa5n3o2vcVX3nXXXdd1dTUVE2ePLn685//XB122GHVwIEDq+nTp3f10Lq9b3zjG9WAAQOq3/zmN9W0adNqf956663aPl//+terTTbZpLrnnnuqP/zhD9XHPvax6mMf+1gXjnrNscsuu1RHHXVU7ba57jiPPPJI1bNnz+r000+vpkyZUl199dXVOuusU1111VW1fc4666xq4MCB1S9+8Yvqqaeeqj772c9Wo0ePrt5+++0uHHn3M378+GrDDTesbrnllurFF1+sbrjhhmrIkCHV8ccfX9vHXK+6uXPnVo8//nj1+OOPV0mqH/3oR9Xjjz9eTZ06taqqFZvbT33qU9UOO+xQPfzww9Xvfve76gMf+EB1wAEHdNWXVKz3musFCxZU++67b7XRRhtVTzzxRN05c/78+bVjmOsVt7z/20sbOXJk9eMf/7hum/mGetZNHcc6afWzNupY1kOdyxqoY1nzdD5rnc5lbdM5ul3EqKqqmjhxYrXJJptUvXv3rnbeeefq97//fVcPaY2QpN0/l19+eW2ft99+uzr88MOrQYMGVeuss071uc99rpo2bVrXDXoNsvQDdXPdsX75y19W22yzTdXU1FRtueWW1aRJk+o+3traWn3ve9+rhg0bVjU1NVX//M//XD333HNdNNrua86cOdVRRx1VbbLJJlWfPn2qTTfdtDr55JPrHuyY61V37733tvtzevz48VVVrdjc/uMf/6gOOOCAar311qv69+9fffWrX63mzp3bBV9N2d5rrl988cV3PWfee++9tWOY6xW3vP/bS2vvgb75hmVZN3UM66TVz9qo41kPdR5roI5lzdP5rHU6l7VN52ioqqrqmNd0AAAAAAAAdJxu9Z4YAAAAAADA2kPEAAAAAAAAiiRiAAAAAAAARRIxAAAAAACAIokYAAAAAABAkUQMAAAAAACgSCIGAAAAAABQJBEDAAAAAAAokogBAAAAAAAUScQA6Aa+8pWvpKGhIWeddVbd9ptuuikNDQ1dNCoAAICytK2dGhoa0rt372y22WY59dRTs2jRoq4eGgCrSMQA6Cb69OmTs88+O6+//npXDwUAAKBYn/rUpzJt2rRMmTIlxx57bP793/89P/zhD7t6WACsIhEDoJvYbbfd0tzcnDPPPLOrhwIAAFCspqamNDc3Z+TIkfnGN76R3XbbLTfffHNXDwuAVSRiAHQTPXr0yBlnnJGJEyfmlVde6erhAAAAdAt9+/bNggULunoYAKwiEQOgG/nc5z6XD37wgznllFO6eigAAABFq6oqv/rVr3LnnXfmk5/8ZFcPB4BV1LOrBwDAyjn77LPzyU9+Mt/5zne6eigAAADFueWWW7Leeutl4cKFaW1tzZe+9KX8+7//e1cPC4BV5JUYAN3Mf//v/z177rlnTjzxxK4eCgAAQHF23XXXPPHEE5kyZUrefvvtXHHFFVl33XW7elgArCKvxADohs4666x88IMfzBZbbNHVQwEAACjKuuuum80226yrhwFAB/FKDIBuaNttt82BBx6Y888/v6uHAgAAAACdRsQA6KZOPfXUtLa2dvUwAAAAAKDTNFRVVXX1IAAAAAAAAJbml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OgmfvjDH2bTTTdNjx498sEPfrCrhwMAAFAUayaANZOIAdDBJk+enIaGhro/Q4cOza677prbb799lY5511135fjjj8+4ceNy+eWX54wzzujgUQMAAKwe1kwArIyeXT0AgDXVqaeemtGjR6eqqrz22muZPHly9t577/zyl7/MPvvss1LHuueee9LY2Jif/vSn6d27dyeNGAAAYPWxZgJgRYgYAJ1kr732yk477VS7fcghh2TYsGG59tprV/oB+YwZM9K3b98OezBeVVXmzZuXvn37dsjxAAAAVpY1EwArwuWkAFaTgQMHpm/fvunZ87/6cWtra84999xsvfXW6dOnT4YNG5YJEybk9ddfr+3T0NCQyy+/PG+++WbtpdaTJ09OkixatCinnXZaxowZk6ampowaNSonnXRS5s+fX3ffo0aNyj777JM777wzO+20U/r27ZtLLrkkSdLS0pKjjz46G2+8cZqamrLZZpvl7LPPTmtra+dPCgAAwP/PmgmA9nglBkAnmT17dmbOnJmqqjJjxoxMnDgxb7zxRg466KDaPhMmTMjkyZPz1a9+Nd/61rfy4osv5oILLsjjjz+eBx54IL169cqVV16ZSZMm5ZFHHsmll16aJBk7dmyS5NBDD80VV1yRz3/+8zn22GPz8MMP58wzz8yzzz6bG2+8sW48zz33XA444IBMmDAh//Zv/5Ytttgib731VnbZZZf8/e9/z4QJE7LJJpvkwQcfzIknnphp06bl3HPPXW3zBQAArF2smQBYIRUAHeryyy+vkizzp6mpqZo8eXJtv/vvv79KUl199dV1n3/HHXcss338+PHVuuuuW7ffE088USWpDj300Lrt3/nOd6ok1T333FPbNnLkyCpJdccdd9Tte9ppp1Xrrrtu9fzzz9dtP+GEE6oePXpUf/vb31ZtEgAAAN6FNRMAK8PlpAA6yYUXXpi77747d999d6666qrsuuuuOfTQQ3PDDTckSa6//voMGDAgu+++e2bOnFn7s+OOO2a99dbLvffe+57Hv+2225IkxxxzTN32Y489Nkly66231m0fPXp09txzz7pt119/fT7+8Y9n0KBBdWPYbbfdsnjx4vz2t799X3MAAADwbqyZAFgRLicF0El23nnnujepO+CAA7LDDjvkm9/8ZvbZZ59MmTIls2fPztChQ9v9/BkzZrzn8adOnZrGxsZsttlmddubm5szcODATJ06tW776NGjlznGlClT8tRTT2WDDTZYpTEAAACsKmsmAFaEiAGwmjQ2NmbXXXfNeeedlylTpqS1tTVDhw7N1Vdf3e7+7/YgeWkNDQ0rtF/fvn2X2dba2prdd989xx9/fLufs/nmm6/QsQEAAN4vayYA2iNiAKxGixYtSpK88cYbGTNmTH71q19l3Lhx7T5YXp6RI0emtbU1U6ZMyVZbbVXb/tprr6WlpSUjR45c7jHGjBmTN954I7vttttK3z8AAEBHs2YCYGneEwNgNVm4cGHuuuuu9O7dO1tttVW+8IUvZPHixTnttNOW2XfRokVpaWl5z+PtvffeSZJzzz23bvuPfvSjJMmnP/3p5Y7pC1/4Qh566KHceeedy3yspaWltoAAAADobNZMALTHKzEAOsntt9+ev/zlL0neuU7qNddckylTpuSEE05I//79s8suu2TChAk588wz88QTT2SPPfZIr169MmXKlFx//fU577zz8vnPf/5dj7/99ttn/PjxmTRpUlpaWrLLLrvkkUceyRVXXJH99tsvu+6663LHeNxxx+Xmm2/OPvvsk6985SvZcccd8+abb+bpp5/Of/zHf+Sll17KkCFDOmxOAAAA2lgzAbAiRAyATvL973+/9vc+ffpkyy23zEUXXZQJEybUtl988cXZcccdc8kll+Skk05Kz549M2rUqBx00EEZN27ccu/j0ksvzaabbprJkyfnxhtvTHNzc0488cSccsopKzTGddZZJ/fdd1/OOOOMXH/99fnZz36W/v37Z/PNN88PfvCDDBgwYOW/cAAAgBVgzQTAimioqqrq6kEAAAAAAAAszXtiAAAAAAAARRIxAAAAAACAIokYAAAAAABAkUQMAAAAAACgSCIGAAAAAABQpJ6r+omtra159dVX069fvzQ0NHTkmAAAoDhVVWXu3LkZMWJEGhv9LhDLZ80EAMDapjPWTascMV599dVsvPHGHTIIAADoLl5++eVstNFGXT0MugFrJgAA1lYduW5a5YjRr1+/2mD69+/fIYMBAIBSzZkzJxtvvHHtcTAsjzUTAABrm85YN61yxGh7OXT//v09IAcAYK3hskCsKGsmAADWVh25bnIxXw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L17OoBsPKmT5+e2bNnd/Uw1lgDBgxIc3NzVw8DAAAAWE0819J5PM8CvF8iRjczffr0/OsBB2Th/PldPZQ1Vq+mpvz82mudYAEAAGAt4LmWzuV5FuD9EjG6mdmzZ2fh/PmZseUeWbjO4C4dS6+3ZmXoX+4qYiwdpe1rmj17tpMrAAAArAVKeq5lebrbczGeZwE6gojRTS1cZ3AW9Bva1cNIUtZYAAAAAFZFd3p+ozuNFeD98sbe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nXbiDFv3rw899xzmTdvXlcPBSiQnxEAAMCKsHYA6Fh+rtLRum3EmDp1ar761a9m6tSpXT0UoEB+RgAAACvC2gGgY/m5SkfrthEDAAAAAABYs4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KlnVw8AAIDu4amnnsrXv/715e539NFH59xzz+3UsVx88cXZbrvtOvU+oDt75JFHcvTRR9dun3vuudl55527bkB0icWLF+fJJ5/MzJkzM2TIkGy//fbp0aPHMvs8/vjjeeyxx9LQ0FDbZ+bMmZk1a1Zmz56dGTNmZOjQoRk4cGAGDhyYlpaWtLS0ZMaMGRk2bFh22mmn7LDDDklSO9b06dMzZMiQvPnmm0mSxsbGbL311tlggw2SpHb8uXPnpqqq9OvXL7Nnz86zzz6bBQsWZMSIEdltt90yderUvPrqq0mSrbfeOsOGDcv222+fJHnyySfzn//5n5k1a1ZaWlrSo0ePfOhDH8p2222XZ555JjNmzMjrr7+elpaWvPbaa0mS4cOHZ8cdd6ztM3PmzLz99tur5d8DYG21YMGC3HDDDXnllVeS1P88bzsvtZ2zZsyYkZaWlgwYMCCzZs3KlClT8vbbb2f99dfPVlttleeeey5JstFGG2X//ffP4sWLc+GFF+aVV17JhhtumLFjx+aZZ57J9OnTM3To0Hz4wx/OdtttlyeeeCK333573n777Wy//fbZb7/98qc//SmPPfZYkqR///4ZNGhQhg4dusy4Hn/88fzhD3/Ia6+9lubm5uywww5pbGzMP/7xj8yaNSuzZs3Kf/7nf6aqqjQ2NmbYsGHZYYcd0qNHj8yaNat2Dk7S7rGqqsqTTz6ZxYsXZ+DAgRk8eHA22GCD2uc8+uijueaaazJ9+vSss846+fCHP5wPf/jDteM1NDTkQx/6UO1cvLxzf3ckYgAAsFxjx45d4X07O2AkqcWUBx98sNPvC7qb9r5f24KG75m1x29+85tMnDgx06ZNq20bPnx4jjzyyHziE5+o7XPOOeekpaXlfd3Xz372s6yzzjppaGioRYv23HDDDSt8zKeffjp33nlnu58/cODANDQ05PXXX1/m8yZPnpzGxsa0tra+67GvuOKKdvf5wx/+kC222GKFxwjA8l1wwQX5+c9/nsWLF9e2tf08bzsvJVnmnNWem266qe72+eefv8w+N954Y93tK6+8cpl9fvvb32bixInvej9Ljqu98+QVV1zxnuNM3jk3LmngwIFZuHDhMufJ9zrWoEGDMnfu3CxatKhu+/PPP5+rr766btvkyZOz7rrrplevXnXjXfrc3125nBQAAO9pZQLG6lby2KArLP098fGPf/w9P86a6Te/+U1OPvnkjBkzJpMmTcqvfvWrTJo0KWPGjMnJJ5+c3/zmN/nNb36Tk046KS0tLdluu+1yyCGHJEn69u1bd6w+ffokSXr16tXu9o033jhJ8tZbb9WemFl//fWTvPPqi/cycODAdrcvPYYk2WWXXTJo0KAkSUtLS13AGDNmTLbZZpva7XcLGMOGDVtmn1NOOSX/83/+zyTJT37yk/zmN795zzEDsOJ+/vOf55prrqn9XN95551z8MEH136eNzY25uSTT85JJ52UAQMGpKGhIZtvvvlyj9vc3Fx3e6ONNlpmn0033TSbbLJJ3bbPfOYz+fKXv7zMvltvvXXGjBlTuz1gwIDauNqCwDbbbJPPfOYz7zmupc+VbfbYY4+0tLTUzpPvdqxNNtmkbhyvv/56XcDYZJNN0q9fv2U+75BDDsnIkSPz5ptvpqWlJV//+tfbPfd3ZyIGAADv6qmnnqr9/fjjj6/9/fDDD6/b78ADD6z9fa+99qr9/Utf+lKHjeWoo46q/f24445rd4ywNnvkkUdqf580aVIefPDBnH322XnwwQczadKkdvdjzbN48eJMnDgx48aNy1lnnZVtttkm66yzTrbZZpucddZZGTduXCZOnJjzzjsvTU1Ntdu33XZbxo0bl/79+6ehoSFJ0rt37wwcODCDBg3KokWLalGioaEhAwcOzLhx47Jo0aK6J2169uyZ119/PYMGDcoGG2yQQYMGpampqfaxtmMPGDAgc+fOTe/evWufO2DAgDQ1NeXtt99Oz571F4547rnncv3119fG0HafY8eOzRVXXJELL7wwTU1NaWpqqjtmU1NTxo4dm3HjxqWhoSFNTU1pbGxMr1690tTUlEmTJmX06NFJku233z4XXHBB3W8LA7Dq7rrrrgwaNCjrrbde/umf/ik/+tGP8o1vfCO/+MUvMnjw4EybNi29e/dO796909LSkrFjx2b27NlJ/uuc0PYzvbGxMR/96EfT2NiY6dOn1+5j4MCBeeWVV2rH+ehHP5pevXrlhRdeqHvVQ69evfLoo4/mrrvuSlNTUy2kJO+8CuSKK67IuHHj0tTUlNmzZ9fOQ23nygsvvDB/+MMfMnbs2GViRa9evTJo0KAMGTIkvXv3TkNDQ3r37l0b/69//ev07t07jY2N6d27d84///z84Q9/SFNTUwYMGFD7+hYsWJDLLrus3V86GTt2bK688sraKx/b9O7dO7feemvmz59fO+f+4he/SFNTU925v7uf31b4clLz58/P/Pnza7fnzJnTKQNaWS+99FJXD2G1Wtu+3q5inrs//4YAHWPJ98A455xzan//yU9+Urffki9nvv3222t/v+aaazpsLOedd17t7z/84Q/rxugSOZSgq9dMS74HxpK/lb707aOPPtr3zBrsySefzLRp0/KDH/xgmVdCNDY25uCDD86ECRNq28aPH5+nn34606ZNy5e+9KU88MADtY8tWLAg06dPzxe/+MVcd911qaoqSVJVVaZPn77M/klqvzH6qU99Ktdee22++93v5uyzz677WJKMHj06TzzxRN0TKnvttVeuu+66JO8EhbbrlCfJ9OnTc/PNN9deQbFw4cIkycc+9rE0NjbmiSeeqPv+azN//vx85StfSVVVdV9323GmTZuW559/PknyoQ99KJdddlluueWWbLnllu8xy6xprB87nzleu7T9e7e2ttbOB6eeemrtvNSzZ88ceuihOeecc2o/u6dPn54DDzywdl7Ze++9c+2119aO2dramrFjx+b3v/993X3tsMMOuffee7NgwYIkyde+9rWMGTMmV199df7xj3/U9lu4cGFd/Pjc5z5XO+fcdNNN+eIXv5gvf/nLeeCBB+ouazV//vxlzpVLP45auHBhDjvssNr5LkltPG3azncLFizITTfdVLuP/fffP9dee21aW1szffr0PP300/noRz+6zH187GMfy9NPP117j6cl76ft62o7506bNi1PPvlkPvShD9Wd+9u2dUcrHDHOPPPM/OAHP+jMsaySEsdE9+f/FQDU+8xnPpNf/vKXSZJdd9019957b5LU3uB1eT7wgQ9kypQpSZKRI0dm6tSpSZItt9wyf/nLX5IkgwcPzqxZs5IkG264Yf7+978vs33s2LG1B/R77LFH7rrrrg76CuH9K2XNtPQlpNp85CMfycMPP7yaR8PqNnPmzCTvXEajPUtv33TTTfO73/0uSWqvmFjahhtu2O72d9t/yc8ZN27cew/4Xe5nyJAhy3y87bzQ3hjavu72bLrpprUA056289hll12WJHVPQgEdo4TzI12j7Wf70uef9s4PS76Srr1zT3vnnaUvQbjpppumX79+y7xnxLuNK/mv88t7nTvbzpVLjnFJK3O+W/J8NmLEiLqPzZw5s92vs3fv3u95rlt6DEvu2/Z1Le/zS7bCEePEE0/MMcccU7s9Z86c2rUvu9Ipp5ySUaNGdfUwVpuXXnrJD/7VYG37f7Um8r0C0LHaAkaSWsBIssJvBtsWMJLUAkaSWsBIUgsVSf0D+yW3L/kbSQIGpSllzXT//fe3u13AWDu0Pfn/wgsvLPOKnLbtS99u+5z2XsmQtB8P3mv/JT9n6VdqvJcl76e9J1rae0KrbQztRY82L7zwwntGjLb35vja176Wyy67LN/97ne9EmMtY/3Y+TzPsnZZ8nuq7Wf70uel9s4PS756ob1zT3vnnbfffrvu9gsvvJD77rtvuWNc8vht55elz5FLHrPtPLP0KyzarMz5bsnz2auvvlr3sSFDhrQ7jgULFrzrLxW0N4Ylz4ttx3uvc2XpVjhitF1bsjSjRo3KFlts0dXDYA3j/xUAvOPiiy+uXVLq+OOPr11S6vDDD6+7pNSBBx5Y+22nvfbaq3ZJqS996Usddkmpo446qnZJqeOOO652SamLL764Q44P71dXr5nOPffc2iWlnnnmmbonCp555pm6/Vhzbb/99hk+fHh+9rOf5ayzzqq7pFRra2uuvPLKDB8+PK2trWlpackVV1yRM844I8OHD8/vf//7DBs2LDNmzEhVVendu3cGDx6cO++8Mw0NDWloaEhra2saGhoybNiwPPzwwxk+fHhmzpxZu7xTz54909ramjvuuCPDhg3LpEmT0tTUlPnz56dnz55ZvHhxqqrKiy++mB49eqRHjx61J4Ruv/322r5PPvlk3dfV3NycfffdNxdccEFaW1vTq1evLFy4MA899FA+97nPZdttt619/1VVVTtmU1NTJk+enIaGhjQ3N+f111/PwoUL06NHjzQ2Nmbw4MG1N5H94x//mBEjRmSfffZJjx49Ov3fCtYmnmdZOzU2NuaOO+5Ic3Nz3Xlp0aJFufTSS2vvUVRVVQYPHlw7D7322mu57bbb0tTUVPuZ3tjYmAcffDCNjY21SwImyeOPP57kv14hcdlll9UuR7j++uvXLinVq1evrL/++kneecPsO++8s3aM/fbbL62trfnZz36WpqamDB48uHZua2pqqjtXPvTQQ7VzUJtevXpl0qRJGT58eP7xj39k4cKF6dWrVxoaGlJVVRYvXpwePXpk0aJF6dmzZ/bbb79cf/31mTVrVm677bbaXA0dOjTbbrttu+unhx56KPvuu2/debrt6x48eHCS1M65gwcPzvbbb5/kv879I0aMqG3rjlY4YgAAsPbZbrvtan8v9T0xlhwjrM123nnn2t8PO+ywJO1fQmrJ/Vjz9OjRI0ceeWROPvnknHDCCTn44IOz6aab5oUXXsiVV16ZBx54IKeffnqS5KSTTsoDDzyQI488Mp/61Kdy+eWXp0+fPrUnRhYsWJCWlpbMmzev7gmbqqrS0tKSBx54IBtvvHHdEzmLFi2qPWm09BNNS74nxuzZs5e5JGHbm7n27dt3md+s/cAHPpB/+Zd/WeY9MR588MGMHz8+ffv2fdf3xGh7Fd/QoUNr+7Qd57DDDqv9huqTTz6Z008/XcAA6CB77LFH7rjjjqy33nr53e9+l29/+9vZfPPNc9ttt+X111/PhhtumFdffTVVVWXgwIF58MEH84EPfCCvvfZa7ZzQprW1tfZ+GM3NzbX3gWhpaam7FG3bPqNHj86iRYtqEWPhwoXZaaedMmjQoFx55ZV154wjjzwy8+bNy1//+tck77ypeNvx58+fnwceeCCHH354PvShD+XWW29d5utcuHBhXn/99bpz5ZKv2Nh9991z991317YfeeSRtWMteV7q1atXvva1r9XGsaQHH3wwBx10UN566626VxcuWLAge+21V+65557amPfdd9/MmzdvmXN/dz6/iRgAALynBx98MGPHju3qYbTLmxNDvaW/X5cOGL5n1g6f+MQncvrpp2fixIl1b2Y9YsSInH766fnEJz6RJDnjjDNyzjnn5KmnnspTTz2VJJk3b17dsdpuLxkqltz+8ssvJ0nWXXfdJMmbb75Ze8JoyYDRnne7JOHSASOpv0zaoEGDkrzzm7RJlnmyZ+l40mbGjBnL7LPkJYQOP/zw2twA8P7967/+awYPHpyf//znSZJHH300jz76aO3jVVXVwvrEiRNTVVWef/755R637cn6tlc6tHfpqRdffHGZbbfccku7x/vTn/5Ud3vOnDm1cZ1zzjlpaWnJn/70p2X2W9rS58o2d999dwYNGpQFCxbkzTfffNdjtZ1T2wwaNChz586t/RLA0h9vc/nllyd551zcq1evXHLJJbnkkkuSLHvu765EDAAAluvBBx/MU089Vbu01Hs5+uijO/1yNRdffLFXYMC7ePDBB/PII4/ULi2VvHMJKa/AWLt84hOfyMc//vE8+eSTmTlzZoYMGZLtt9++7rcw2/Z5/PHH89hjj6WhoaG2z8yZMzNr1qzMnj07M2bMyNChQzNw4MDaqydaWloyY8aMDBs2LDvttFN22GGHJKkda/r06RkyZEjefPPNJO9Eg6233jobbLBBktSOP3fu3FRVlX79+mX27Nl59tlns2DBgowYMSK77bZbpk79/9i79zgt6wL//+/hNKDCAAoMiAIe8giEkArkqpt5qGzNynLNNVfTLbTQMk1XXdPN07abmnnIXdFKbe2rHWypyARTPKKQeCDzkHkAlmBQUUFn7t8f/riXAZSDA/OZmefz8eDxmLmu677nc899cd3X537Nfd9/rr5f+C677JIBAwZU3w5j1qxZ+d///d8sXLgwDQ0N6dy5c3bbbbeMGDEis2fPzvz587No0aI0NDRk3rx5SZKBAwdm9OjR1W0WLFiQ119/PRdeeGHGjBmz0e4fgI7ihBNOyHHHHZdbbrklzz//fJLmx/Plj0vLH7Pmz5+fhoaG1NXVZeHChXnyySfz+uuvZ/PNN89OO+2UOXPmJEkGDx6cQw89NI2Njbn88svz/PPPZ8stt8y4ceMye/bszJ07N/37988HPvCBjBgxIjNnzszkyZPz+uuvZ+TIkTnkkEPy6KOPVt96qlevXunTp0/69++/yrgefvjhPPjgg5k3b17q6+szatSodOrUKX/961+zcOHCLFy4MP/7v/+bSqWSTp06ZcCAARk1alQ6d+6chQsXVh+Dk6z2uiqVSmbNmpXGxsb07t07ffv2Tb9+/aqXeeCBB3LDDTdk7ty52WSTTfKBD3wgH/jAB6rXV1NTk9122636WPxuj/1tlYgBAMBaGTFixFr/Ffdhhx22gUcDvJvdd9/dqy6oPqm/pm3GjBnTYk/gt+R1Jcn48ePfcd273bY13e4Vt1n+hBgAG0a3bt3y2c9+9l23WZvHrCQ5+OCDV1n2ta99rdn3q3vs2H333Vf5g461eczaWI+Te+yxxzteZs8998yee+652nWr+yOVtfk9tjWd1rwJAAAAAADAxid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FKbjRhDhgzJtddemyFDhrT2UIACOUYAAABrw9wBoGU5rtLSurT2ANZX9+7ds8MOO7T2MIBCOUYAAABrw9wBoGU5rtLS2uwrMQAAAAAAgPZ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9YeAOun62sLW3sI1TGUMJaW0p5uCwAAALD22sJzAm3tuZi2Mk6gbCJGG1NXV5eutbXp/8RvWnsoVSWNpSV0ra1NXV1daw8DAAAA2AhKfK5lTdrSWD3PArxXIkYbU19fnx/feGMWL17c2kNpt+rq6lJfX9/awwAAAAA2As+1bFieZwHeKxGjDaqvr3fwBwAAAGghnmsBKJcP9gY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W9YKVSSZK8/PLLLTYYAAAo1fLz3uXnwbAm5kwAAHQ0G2LetN4R45VXXkmSbLXVVi02GAAAKN0rr7ySurq61h4GbYA5EwAAHVVLzptqKuuZRJqamvLiiy+mZ8+eqampaZHBrIuXX345W221Vf7yl7+kV69eG/3n07HY39iY7G9sbPY5Nqa2vL9VKpW88sorGTRoUDp18q6srJk5E+2FfYmWYl+iJdiPaCn2pQ1jQ8yb1vuVGJ06dcrgwYNbZBDvRa9evexkbDT2NzYm+xsbm32Ojamt7m9egcG6MGeivbEv0VLsS7QE+xEtxb7U8lp63uRPyAAAAAAAgCKJGAAAAAAAQJHabMSora3N2Wefndra2tYeCh2A/Y2Nyf7GxmafY2Oyv8HG4/8bLcW+REuxL9ES7Ee0FPtS27HeH+wNAAAAAACwIbXZV2IAAAAAAADtm4gBAAAAAAAUScQAAAAAAACKJGIAAAAAAABFapMR4/LLL8/QoUPTvXv37LHHHrn//vtbe0i0A//yL/+SmpqaZv923HHH6vo33ngjEyZMyOabb57NNtssn/zkJzNv3rxWHDFtzZ133pmDDz44gwYNSk1NTX760582W1+pVHLWWWdl4MCB6dGjR/bbb788+eSTzbZZuHBhjjjiiPTq1Su9e/fOMccck1dffXUj3graijXtb5///OdXOeYdeOCBzbaxv7G2zj///HzgAx9Iz549079//xxyyCGZM2dOs23W5nH0ueeey0c/+tFssskm6d+/f0455ZS89dZbG/OmQLti3sS6aonzVWip8wK44oorMmLEiPTq1Su9evXK2LFjM3ny5Op6+xHr44ILLkhNTU0mTpxYXWZfKl+bixg//vGPc/LJJ+fss8/OQw89lJEjR+aAAw7I/PnzW3totAO77LJLXnrppeq/u+66q7rupJNOyi9+8YvcfPPNmTZtWl588cUceuihrTha2polS5Zk5MiRufzyy1e7/qKLLsqll16aK6+8Mvfdd1823XTTHHDAAXnjjTeq2xxxxBF59NFHM2XKlNx222258847c9xxx22sm0Absqb9LUkOPPDAZse8G2+8sdl6+xtra9q0aZkwYULuvffeTJkyJW+++Wb233//LFmypLrNmh5HGxsb89GPfjTLli3L9OnTc91112XSpEk566yzWuMmQZtn3sT6aInzVWiJ8wJIksGDB+eCCy7IjBkz8uCDD+Zv//Zv83d/93d59NFHk9iPWHcPPPBArrrqqowYMaLZcvtSG1BpY3bffffKhAkTqt83NjZWBg0aVDn//PNbcVS0B2effXZl5MiRq13X0NBQ6dq1a+Xmm2+uLnv88ccrSSr33HPPRhoh7UmSyq233lr9vqmpqVJfX1+5+OKLq8saGhoqtbW1lRtvvLFSqVQqjz32WCVJ5YEHHqhuM3ny5EpNTU3lhRde2Ghjp+1ZeX+rVCqVo446qvJ3f/d373gZ+xvvxfz58ytJKtOmTatUKmv3OPo///M/lU6dOlXmzp1b3eaKK66o9OrVq7J06dKNewOgHTBv4r1an/NVWJ31OS+Ad9KnT5/KNddcYz9inb3yyiuV7bffvjJlypTK3nvvXfnKV75SqVQck9qKNvVKjGXLlmXGjBnZb7/9qss6deqU/fbbL/fcc08rjoz24sknn8ygQYOyzTbb5Igjjshzzz2XJJkxY0befPPNZvvejjvumK233tq+R4t45plnMnfu3Gb7WF1dXfbYY4/qPnbPPfekd+/eGTNmTHWb/fbbL506dcp999230cdM2zd16tT0798/O+ywQ774xS/mr3/9a3Wd/Y33YvHixUmSvn37Jlm7x9F77rknw4cPz4ABA6rbHHDAAXn55Zerf20HrB3zJjaEtTlfhdVZn/MCWFljY2NuuummLFmyJGPHjrUfsc4mTJiQj370o832mcQxqa3o0toDWBcLFixIY2Njs8ltkgwYMCBPPPFEK42K9mKPPfbIpEmTssMOO+Sll17KOeeck7322iuzZ8/O3Llz061bt/Tu3bvZZQYMGJC5c+e2zoBpV5bvR6s7vi1fN3fu3PTv37/Z+i5duqRv3772Q9bZgQcemEMPPTTDhg3LU089ldNPPz0HHXRQ7rnnnnTu3Nn+xnpramrKxIkTM378+Oy6665JslaPo3Pnzl3tMXD5OmDtmTexIazN+SqsbH3PC2C5Rx55JGPHjs0bb7yRzTbbLLfeemt23nnnzJw5037EWrvpppvy0EMP5YEHHlhlnWNS29CmIgZsSAcddFD16xEjRmSPPfbIkCFD8t///d/p0aNHK44MoOV99rOfrX49fPjwjBgxIttuu22mTp2aD33oQ604Mtq6CRMmZPbs2c0+VwoA6JicF/Be7bDDDpk5c2YWL16cn/zkJznqqKMybdq01h4Wbchf/vKXfOUrX8mUKVPSvXv31h4O66lNvZ3UFltskc6dO6/y6fDz5s1LfX19K42K9qp379553/velz/96U+pr6/PsmXL0tDQ0Gwb+x4tZfl+9G7Ht/r6+lU+jPOtt97KwoUL7Ye8Z9tss0222GKL/OlPf0pif2P9nHDCCbnttttyxx13ZPDgwdXla/M4Wl9fv9pj4PJ1wNozb2JDWJvzVVjRezkvgOW6deuW7bbbLqNHj87555+fkSNH5pJLLrEfsdZmzJiR+fPnZ7fddkuXLl3SpUuXTJs2LZdeemm6dOmSAQMG2JfagDYVMbp165bRo0fn9ttvry5ramrK7bffnrFjx7biyGiPXn311Tz11FMZOHBgRo8ena5duzbb9+bMmZPnnnvOvkeLGDZsWOrr65vtYy+//HLuu+++6j42duzYNDQ0ZMaMGdVtfve736WpqSl77LHHRh8z7cvzzz+fv/71rxk4cGAS+xvrplKp5IQTTsitt96a3/3udxk2bFiz9WvzODp27Ng88sgjzeLZlClT0qtXr+y8884b54ZAO2HexIawNuerkLTMeQG8k6ampixdutR+xFr70Ic+lEceeSQzZ86s/hszZkyOOOKI6tf2pfK1ubeTOvnkk3PUUUdlzJgx2X333fOd73wnS5YsydFHH93aQ6ON+9rXvpaDDz44Q4YMyYsvvpizzz47nTt3zuGHH566urocc8wxOfnkk9O3b9/06tUrJ554YsaOHZs999yztYdOG/Hqq69W/8o9efvDEWfOnJm+fftm6623zsSJE3Peeedl++23z7Bhw3LmmWdm0KBBOeSQQ5IkO+20Uw488MB84QtfyJVXXpk333wzJ5xwQj772c9m0KBBrXSrKNW77W99+/bNOeeck09+8pOpr6/PU089la9//evZbrvtcsABBySxv7FuJkyYkBtuuCE/+9nP0rNnz+p7x9bV1aVHjx5r9Ti6//77Z+edd86RRx6Ziy66KHPnzs0///M/Z8KECamtrW3NmwdtknkT6+O9nq9C0jLnBZAk3/jGN3LQQQdl6623ziuvvJIbbrghU6dOza9//Wv7EWutZ8+e1c/kWW7TTTfN5ptvXl1uX2oDKm3QZZddVtl6660r3bp1q+y+++6Ve++9t7WHRDvwmc98pjJw4MBKt27dKltuuWXlM5/5TOVPf/pTdf3rr79e+dKXvlTp06dPZZNNNql84hOfqLz00kutOGLamjvuuKOSZJV/Rx11VKVSqVSampoqZ555ZmXAgAGV2trayoc+9KHKnDlzml3HX//618rhhx9e2WyzzSq9evWqHH300ZVXXnmlFW4NpXu3/e21116r7L///pV+/fpVunbtWhkyZEjlC1/4QmXu3LnNrsP+xtpa3b6WpHLttddWt1mbx9Fnn322ctBBB1V69OhR2WKLLSpf/epXK2+++eZGvjXQfpg3sa5a4nwVWuq8AP7xH/+xMmTIkEq3bt0q/fr1q3zoQx+q/OY3v6mutx+xvvbee+/KV77yler39qXy1VQqlcpG6iUAAAAAAABrrU19JgYAAAAAANBxiBgAAAAAAECRRAwAAAAAAKBIIgYAAAAAAFAkEQMAAAAAACiSiAEAAAAAABRJxAAAAAAAAIokYgAAAAAAAEUSMQDaiM9//vM55JBDmi37yU9+ku7du+fb3/526wwKAADoUPbZZ59MnDixtYexwf3Lv/xL3v/+97f2MACIiAHQZl1zzTU54ogjcsUVV+SrX/1qaw8HAACgeMuWLduoP69SqeStt97aqD8ToL0RMQDaoIsuuignnnhibrrpphx99NGtPRwAAKAD+PznP59p06blkksuSU1NTWpqavLss89m9uzZOeigg7LZZptlwIABOfLII7NgwYLq5fbZZ5+ceOKJmThxYvr06ZMBAwbk+9//fpYsWZKjjz46PXv2zHbbbZfJkydXLzN16tTU1NTkl7/8ZUaMGJHu3btnzz33zOzZs5uN6a677spee+2VHj16ZKuttsqXv/zlLFmypLp+6NChOffcc/MP//AP6dWrV4477rgkyamnnpr3ve992WSTTbLNNtvkzDPPzJtvvpkkmTRpUs4555zMmjWrejsnTZqUZ599NjU1NZk5c2b1+hsaGlJTU5OpU6c2G/fkyZMzevTo1NbW5q677kpTU1POP//8DBs2LD169MjIkSPzk5/8pKXvIoB2ScQAaGNOPfXUnHvuubntttvyiU98orWHAwAAdBCXXHJJxo4dmy984Qt56aWX8tJLL6Vnz57527/924waNSoPPvhgfvWrX2XevHk57LDDml32uuuuyxZbbJH7778/J554Yr74xS/m05/+dMaNG5eHHnoo+++/f4488si89tprzS53yimn5Nvf/nYeeOCB9OvXLwcffHA1Njz11FM58MAD88lPfjJ/+MMf8uMf/zh33XVXTjjhhGbX8W//9m8ZOXJkHn744Zx55plJkp49e2bSpEl57LHHcskll+T73/9+/uM//iNJ8pnPfCZf/epXs8suu1Rv52c+85l1+l2ddtppueCCC/L4449nxIgROf/883P99dfnyiuvzKOPPpqTTjopn/vc5zJt2rR1ul6AjqimUqlUWnsQAKzZ5z//+dx4441ZtmxZbr/99vzt3/5taw8JAADoYPbZZ5+8//3vz3e+850kyXnnnZff//73+fWvf13d5vnnn89WW22VOXPm5H3ve1/22WefNDY25ve//32SpLGxMXV1dTn00ENz/fXXJ0nmzp2bgQMH5p577smee+6ZqVOnZt99981NN91UDQgLFy7M4MGDM2nSpBx22GE59thj07lz51x11VXVn33XXXdl7733zpIlS9K9e/cMHTo0o0aNyq233vqut+vf/u3fctNNN+XBBx9M8vZnYvz0pz9t9qqLZ599NsOGDcvDDz9c/byMhoaG9OnTJ3fccUf22Wef6rh/+tOf5u/+7u+SJEuXLk3fvn3z29/+NmPHjq1e37HHHpvXXnstN9xww3rcEwAdR5fWHgAAa2/EiBFZsGBBzj777Oy+++7ZbLPNWntIAABABzZr1qzccccdq52bPPXUU3nf+96X5O25zHKdO3fO5ptvnuHDh1eXDRgwIEkyf/78Ztex4pP+ffv2zQ477JDHH3+8+rP/8Ic/5Ec/+lF1m0qlkqampjzzzDPZaaedkiRjxoxZZWw//vGPc+mll+app57Kq6++mrfeeiu9evVa59v/Tlb8mX/605/y2muv5cMf/nCzbZYtW5ZRo0a12M8EaK9EDIA2ZMstt8xPfvKT7LvvvjnwwAMzefLk9OzZs7WHBQAAdFCvvvpqDj744Fx44YWrrBs4cGD1665duzZbV1NT02xZTU1NkqSpqWmdfvbxxx+fL3/5y6us23rrratfb7rpps3W3XPPPTniiCNyzjnn5IADDkhdXV1uuummfPvb337Xn9ep09vvyr7im5osf2urla34M1999dUkyS9/+ctsueWWzbarra19158JgIgB0OYMGTIk06ZNq4aMX/3qV0IGAACwUXTr1i2NjY3V73fbbbf8v//3/zJ06NB06dLyTzPde++91SCxaNGi/PGPf6y+wmK33XbLY489lu22226drnP69OkZMmRIzjjjjOqyP//5z822Wfl2Jkm/fv2SJC+99FL1FRQrvt3UO9l5551TW1ub5557Lnvvvfc6jRUAH+wN0CZttdVWmTp1aubPn58DDjggL7/8cmsPCQAA6ACGDh2a++67L88++2wWLFiQCRMmZOHChTn88MPzwAMP5Kmnnsqvf/3rHH300atEgPXxzW9+M7fffntmz56dz3/+89liiy1yyCGHJElOPfXUTJ8+PSeccEJmzpyZJ598Mj/72c9W+WDvlW2//fZ57rnnctNNN+Wpp57KpZdeuspnZgwdOjTPPPNMZs6cmQULFmTp0qXp0aNH9txzz+oHdk+bNi3//M//vMbb0LNnz3zta1/LSSedlOuuuy5PPfVUHnrooVx22WW57rrr1vt3A9BRiBgAbdTgwYMzderULFiwQMgAAAA2iq997Wvp3Llzdt555/Tr1y/Lli3L3XffncbGxuy///4ZPnx4Jk6cmN69e1fffum9uOCCC/KVr3wlo0ePzty5c/OLX/wi3bp1S/L252xMmzYtf/zjH7PXXntl1KhROeusszJo0KB3vc6Pf/zjOemkk3LCCSfk/e9/f6ZPn54zzzyz2Taf/OQnc+CBB2bfffdNv379cuONNyZJ/uu//itvvfVWRo8enYkTJ+a8885bq9tx7rnn5swzz8z555+fnXbaKQceeGB++ctfZtiwYevxWwHoWGoqK76RHwAAAAC0sqlTp2bffffNokWL0rt379YeDgCtyCsxAAAAAACAIokYAAAAAABAkbydFAAAAAAAUCSv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NqIiy++ONtss006d+6c97///a09HAAAgKKYMwG0TyIGQAubNGlSampqmv3r379/9t1330yePHm9rvM3v/lNvv71r2f8+PG59tpr861vfauFRw0AALBxmDMBsC66tPYAANqrb37zmxk2bFgqlUrmzZuXSZMm5SMf+Uh+8Ytf5GMf+9g6Xdfvfve7dOrUKf/5n/+Zbt26baARAwAAbDzmTACsDREDYAM56KCDMmbMmOr3xxxzTAYMGJAbb7xxnU/I58+fnx49erTYyXilUskbb7yRHj16tMj1AQAArCtzJgDWhreTAthIevfunR49eqRLl//rx01NTfnOd76TXXbZJd27d8+AAQNy/PHHZ9GiRdVtampqcu2112bJkiXVl1pPmjQpSfLWW2/l3HPPzbbbbpva2toMHTo0p59+epYuXdrsZw8dOjQf+9jH8utf/zpjxoxJjx49ctVVVyVJGhoaMnHixGy11Vapra3NdtttlwsvvDBNTU0b/pcCAADw/zNnAmB1vBIDYANZvHhxFixYkEqlkvnz5+eyyy7Lq6++ms997nPVbY4//vhMmjQpRx99dL785S/nmWeeyXe/+908/PDDufvuu9O1a9f84Ac/yNVXX537778/11xzTZJk3LhxSZJjjz021113XT71qU/lq1/9au67776cf/75efzxx3Prrbc2G8+cOXNy+OGH5/jjj88XvvCF7LDDDnnttdey995754UXXsjxxx+frbfeOtOnT883vvGNvPTSS/nOd76z0X5fAABAx2LOBMBaqQDQoq699tpKklX+1dbWViZNmlTd7ve//30lSeVHP/pRs8v/6le/WmX5UUcdVdl0002bbTdz5sxKksqxxx7bbPnXvva1SpLK7373u+qyIUOGVJJUfvWrXzXb9txzz61suummlT/+8Y/Nlp922mmVzp07V5577rn1+yUAAAC8A3MmANaFt5MC2EAuv/zyTJkyJVOmTMkPf/jD7Lvvvjn22GNzyy23JEluvvnm1NXV5cMf/nAWLFhQ/Td69OhsttlmueOOO971+v/nf/4nSXLyySc3W/7Vr341SfLLX/6y2fJhw4blgAMOaLbs5ptvzl577ZU+ffo0G8N+++2XxsbG3Hnnne/pdwAAAPBOzJkAWBveTgpgA9l9992bfUjd4YcfnlGjRuWEE07Ixz72sTz55JNZvHhx+vfvv9rLz58//12v/89//nM6deqU7bbbrtny+vr69O7dO3/+85+bLR82bNgq1/Hkk0/mD3/4Q/r167deYwAAAFhf5kwArA0RA2Aj6dSpU/bdd99ccsklefLJJ9PU1JT+/fvnRz/60Wq3f6eT5JXV1NSs1XY9evRYZVlTU1M+/OEP5+tf//pqL/O+971vra4bAADgvTJnAmB1RAyAjeitt95Kkrz66qvZdttt89vf/jbjx49f7cnymgwZMiRNTU158skns9NOO1WXz5s3Lw0NDRkyZMgar2PbbbfNq6++mv3222+dfz4AAEBLM2cCYGU+EwNgI3nzzTfzm9/8Jt26dctOO+2Uww47LI2NjTn33HNX2fatt95KQ0PDu17fRz7ykSTJd77znWbL//3f/z1J8tGPfnSNYzrssMNyzz335Ne//vUq6xoaGqoTCAAAgA3NnAmA1fFKDIANZPLkyXniiSeSvP0+qTfccEOefPLJnHbaaenVq1f23nvvHH/88Tn//PMzc+bM7L///unatWuefPLJ3HzzzbnkkkvyqU996h2vf+TIkTnqqKNy9dVXp6GhIXvvvXfuv//+XHfddTnkkEOy7777rnGMp5xySn7+85/nYx/7WD7/+c9n9OjRWbJkSR555JH85Cc/ybPPPpstttiixX4nAAAAy5kzAbA2RAyADeSss86qft29e/fsuOOOueKKK3L88cdXl1955ZUZPXp0rrrqqpx++unp0qVLhg4dms997nMZP378Gn/GNddck2222SaTJk3Krbfemvr6+nzjG9/I2WefvVZj3GSTTTJt2rR861vfys0335zrr78+vXr1yvve976cc845qaurW/cbDgAAsBbMmQBYGzWVSqXS2oMAAAAAAABYmc/EAAAAAAAAiiRiAAAAAAAARRIxAAAAAACAIokYAAAAAABAkUQMAAAAAACgSCIGAAAAAABQpC7re8Gmpqa8+OKL6dmzZ2pqalpyTAAAUJxKpZJXXnklgwYNSqdO/haINTNnAgCgo9kQ86b1jhgvvvhittpqqxYZBAAAtBV/+ctfMnjw4NYeBm2AORMAAB1VS86b1jti9OzZszqYXr16tchgAACgVC+//HK22mqr6nkwrIk5EwAAHc2GmDetd8RY/nLoXr16OSEHAKDD8LZArC1zJgAAOqqWnDd5M18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6tLaAwCAdTF37twsXry4tYcBraauri719fWtPQwAAArWkedNzpeh/RExAGgz5s6dm88cfnjeXLq0tYcCraZrbW1+fOONJmYAAKxWR583OV+G9kfEAKDNWLx4cd5cujTzd9w/b27St7WHQyvr+trC9H/iNx1qf1h+mxcvXmxSBgDAarXWvKmE83Pny9A+iRgAtDlvbtI3y3r2b+1hUAj7AwAArKq1zpOdnwMtzQd7Aw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WCdvvPFG5syZkzfeeKO1hwIAdDDOQwCg7fH4De2X/99sLCIG6+TPf/5zjj766Pz5z39u7aEAAB2M8xAAaHs8fkP75f83G4u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hdWnsA62P27Nk57rjjqt9fffXV2XXXXVtxRO3X66+/nv/4j//IHXfckcbGxgwaNKi1hwQAAKzBY489lmOPPbb6/TXXXJOdd965FUcEHU9jY2Mefvjh3H///ZkzZ05qa2vTr1+/7LLLLqmvr8/IkSPTuXPnZtvPmjUr8+fPT0NDQ/r06ZN+/fpl5MiRSZKHH344M2bMyNy5czNgwICMGTMmo0aNanYdLTHmWbNmZcGCBdliiy1WGePqtl3deFtyTED5Hnvssdxxxx2ZN29e6uvrM3r06IwaNSpJMmvWrMydOzePPfZYkmTw4ME59NBD061bt7z++uu59NJL89BDD6VLly4ZMWJEhg8fnj59+uT3v/99XnjhhXTr1i2bbLJJli5dmhEjRuRTn/pUkuSWW27Js88+m0ceeSRJsuWWW+bggw/O448/nkqlktGjR2fEiBGZPXt2s2Pa8jEtWLAgffv2TZIsXLiw2dcrHv/W5rjY2NiYGTNmZPLkyXn99dczfPjwbL/99mloaFjjsXTl61nbY/A7XX75Y0VNTU122223Fn+caC1tLmKMGzdulWXLg8b06dM39nDatVNPPTW///3vmy17+umnkyRf//rX87Of/aw1hgUAALyL1c2ZlgcNcybYOKZOnZqLL744ixYtWmXdrbfemiQZOHBgTjzxxOyzzz6ZOnVqLrvssrz00kurbN+7d++8+eabWbJkSbPl119/ffr06ZNTTjkl++yzT4uMeeUxrDjGNW27pssA7c+DDz6YJLn44oubLb/uuuuy6aabpmvXrmloaFjlcpdffnnq6+vzwgsvNFv+zDPPvOvzjXfeeWe++93vpqamJpVKZZXL3nXXXc3G0KlTpzQ1NVWX9e7dOzU1Nas9Nq9s4MCB2XfffXPHHXe863Fx6tSpOe+88/Laa681G+fK17Wm4+K6HIPf6fIXXXRRs9/3pEmTWvRxojW1qbeTWvlk/BOf+MS7rmf9rRww3v/+9+eAAw6ofv+///u/+fSnP90aQwMAAN7BinOimpqaHHbYYampqVntemDDmDp1as4444zqk2Q9evRIkmy66abNtuvUqVPOOOOMfPe7380ZZ5yRurq61NTUZOzYsTnttNMyduzYJElDQ0M1YOyyyy456aSTqu9GsWjRopxxxhmZOnVqi4x52223zdVXX53f/va3ufrqq7Ptttuucv3Lt32n8dbV1bXImICyTZ06NZdffnn1+1133TUnn3xy9fi0ZMmS6hPqffr0yZFHHpndd9+9uv3ygNG1a9ckSX19/Wp/TufOnauvJOjS5e2/x18eMGpqarLVVlutcpktttgiSaoB4+yzz84//dM/paGhIYsWLcr++++fmpqajBgxIkOGDEmSDBkyJCNGjEhNTU3+6Z/+KXV1dbnhhhtSV1f3jsfFqVOn5vTTT89rr72Wnj175uCDD06SbLLJJtWx7L///qs9lq78u1zbY/A7Xf70009PQ0NDRowYkUsvvTSXXnppRowY0WKPE62tzUSM2bNnV7/+4Q9/mOnTp+eUU07J9OnT88Mf/nC127F+Xn/99WYB47e//W2+973v5eyzz85VV11VXf7CCy9k8eLFrTFEAABgJcvfpiFJbrjhhtx9992ZOHFi7r777txwww2r3Q5oWY2NjbnsssuqT7T16dMnvXr1ygc/+MFMnjw548ePT9euXdOpU6fMnTs3e+65Z3784x9n7NixWbx4ccaPH5+LL744H//4x3PBBRektrY2ydtP1NXW1uZ73/tePv3pT+fKK6/M+PHjU1tbm65du+ayyy5LY2Pjexrz+PHjc8EFF2TXXXfNJptskl133TUXXHBBxo8fn+9+97tpbGysbjtu3LhVxnvxxRfngx/8YBYvXpxx48ZVLwO0P42Njbn00kvTrVu3JMnIkSNz5ZVX5lOf+lQuv/zy6vLk7ePXLbfcki9+8Yv593//94wdO7bZsaFPnz754Ac/mB/84Aer/JzOnTunf//++c1vfpMuXbrkrbfeavbHGbfddlveeuut1NbWVo+7NTU1WbBgQfbYY4+MGzcutbW1ueqqq/LTn/4048ePz7hx43L77bdn3Lhxueyyy7J06dL07ds3y5Ytqx4Lf/azn2XRokXp27dvFi9enJ122mmV4+Jll12WSy65pHobfv7zn+fBBx/MBz/4wfzqV7/KuHHj0qlTp9x+++355je/2exYuvLvcm2Pwe92X9TW1mb8+PH53ve+lzFjxmTMmDH53ve+l/Hjx6dbt27v6XGiBGv9dlJLly7N0qVLq9+//PLLG2RA72TFz8DYZpttmq1b8fvjjjvOS6TfoxUr6p577tmsHq54EEqSE088MWecccZGGxvQsT377LOtPQQoQkf9v9BRbzdtR2vPmZa/ZVRNTU2GDh3abN3QoUOrb71w7LHHmjPBBjJr1qxmbwVy4IEH5sYbb8y5556bLl265B/+4R9y9913V9d369YtjY2NGTx4cKZPn55zzjknnTq9/femjzzySPWYUqlUsnTp0jzyyCPZbbfd0qlTp2bX9dJLL2XWrFnZbbfd1nvMK/7s5Tp16pQjjzwyxx9/fGbNmlX9WX//93+fu+++u9llVtz28MMPz913351Zs2ZVX4HicXzj8bv2O9jQnnjiicydO7f6/cEHH9zs2LVs2bLqukqlkkcffbR67Fr5ucX58+fnvPPOyxVXXJHk7VdE/PnPf07y9jvDzJgxI48//nhGjBiRhx56KD169Ki+ddN//ud/Vo+5n/vc5/LDH/4wW265ZZ5//vm88cYb+dKXvpTp06dXx/rNb34zTzzxRKZPn54999wzjzzySObOnZtTTz01F154YR555JHqcSxJdfmKx9cVj3XLHX/88Xn00Uerx9IuXbrkqKOOqp5v/fSnP212LF3xWL0ux+DVHeOXf+ZIkhx11FHNrmPFx4r38jhRgrWOGOeff37OOeecDTmWtbLyW0gt95GPfCT/8z//s5FH0z49//zz1a//8R//8V23/dOf/pSjjz56Qw8JAFhBCedkwKpKmTO909u+fvzjH/e5drCBLViwoNn3gwYNSvJ/f3y58h9lvvLKK0lSjRUrrl/5ulZetvJ1rW77dRnzyte38s9Z8fqXv0Lknf7IdPn6BQsWVCNGCcdHOg7728a15ZZbVr9e07Fr+XFvRdtss031+ci/+Zu/qb4qY/nbQi3/oOskzV5NsOJzmB/72Mfywx/+ML169Ury9h+TrO4Y9cwzzyR5OyIvH9f48eOrP2f51ysvX/l6VjR+/PjMmDGj2boVt3nhhReqbzW18nWtzzF4dZd/p+tY0+NKW7HWEeMb3/hGTj755Or3L7/88mrfc2xDu/XWW3PKKaesslzAaDmDBw/O/fffnyT5r//6r/z7v//7O2673XbbeSUGsNE8++yzTkYhb7+n68p/Zd0ROAZQulLmTDfffHMmTpy4yvKf//znG30s0NEsf5JtuRdffDFJ8vTTT2fXXXfN008/3Wx9z549k/zfk/7Lt1vdda28bOXrWt326zLmFX/2ipb/nBWvf3l0Wfkyy7ddvn7Fy3TU85fW4JzJ/rahPfHEE7nwwgur37/wwgsZOXJkkjUfu5Yf91b09NNPV5+PXPFDsZc/6b7FFltUv17++RhJ8+cwb7vttiT/90rYXr16rXKcfPrpp6vHp2XLllXjy/JXtW2xxRbNLrPi8pWvZ0V33313Bg8eXF238vF+yy23XO2xdMXv1+UYvLrLv9N1rDiO9X2cKMFaR4za2trqg2pruPrqq6tvKfX00083q0gr3hlXX331Rh9bezNhwoTccsstSZJ77703r732WvUtpVZ8OViSXHbZZamrq9voYwSAjmzo0KHZYYcdWnsYwEpae850zTXX5Nhjj02lUsmzzz7b7MmbZ599tvohmNdcc00rjRDav5EjR2bgwIFZsGBB3nzzzfzqV7/KgAEDcv311+db3/pWrr/++nTt2jWNjY2pqanJsmXL0rlz5zz//PMZOHBgrr/++lxwwQXp1KlThg8fntra2ixdujQ1NTXp1q1bhg8fnuTtD6u9/vrrU1tbm0qlks0337z6BOL6jnnFn71cU1NTfvCDH2TQoEHV6x84cGDuvffeVS6zfNuBAwfmvvvuq17mT3/6UxLnL2xc9rcNa7vttst1112XhQsXZtmyZfnFL36RAw88sHrs6tatW/U5xJqamuyyyy5J3j6mrPzcYv/+/XP99dfn7LPPzi233FJ9K6kkmTlzZgYOHJiddtopf/jDH5K8/Vm+yx1zzDG55557snDhwtx0001J/u8Dw7t3757rrrsutbW16dOnT5LkuuuuS6VSSefOnXPvvffm4x//eOrr6/P9738/AwcOzPDhw3PGGWdk4MCBaWpqqi5f8fi64rGuqakp8+bNy1VXXZVbbrmlelz81re+leuuuy6dOnVKTU1NDjnkkJx11lnNjqXLresxeGUjR45MfX19Fi1alOuuuy4XXnhh9TpWfKzo27fvej9OlGCtI0ZrW7Eife5zn0uy+reQWl2xYt306NEje+21V/XDvffbb78MHz489fX1mTJlSnW7LbfcUsAAAIBC7LzzztWv//7v/z41NTX5+Mc/np///OfVgLHydkDL6ty5c7PPjly0aFG6d++eu+66KwcddFCWLFlS3XbLLbfMvffem8MPPzw33nhjdthhh9x999352te+lr/5m7/JnXfeucpnYnzpS1/Khz/84fz2t7/N7Nmzk7z9BOGJJ57Y7K+T13fMp512Wo488shss802efrpp/ODH/wgd999d/71X/+1ev3Lt13deO+9997suOOOmT59erPLAO1L586d8+Uvfzmnn356krc/l+H444/Pfvvtl9/+9rerfCbGoYcemo985CP54x//mAceeCCdO3euvi3UokWLctddd+XII49c5ec0NjZm/vz52X///dPY2Fj9cO/lPvaxj2XQoEHNPpNsedi97777qsuOO+64amxIkv333z9TpkzJiSeemNra2sydOzdDhgzJiSeemEceeSTHHXdcpk2blieeeCI77rhjHnvssdUeF5Pk9NNPz6JFi/Lxj388f/M3f5Nf/vKXOfDAA6uf2/HhD384Z5111irH0hV/l+tyDH63++Luu+/Ol770pRxzzDFJ3v7MkD/84Q/v+XGiBDWVFc9m18HLL7+curq6LF68uPpeYxvDuHHj3nGdD6drWaeeemo1ZKysX79+3k8X2OjmzJmTo48+Oi/s9tks69m/tYdDK+v2yvxs+dBNHWp/WH6br7322g75l2XLjwGtdftb6/yXtsucCTquqVOn5uKLL86iRYvecZtBgwblhBNOyD777JOpU6fmsssua/ah4Mv16dMny5YtaxZAVlx3yimnZJ999mmRMa88hhXHuKZt3+kyrf343RG11ryphPPzjn6+vLH96Ec/yuWXX77adZtuumm6du2ahoaGVdZ17tw59fX11VdNrKuampqszVPay18lttzyV2S827F5uUGDBmWfffbJHXfc8a7HxalTp+a8886rRot3uq7VHUtXtC7H4He6/EUXXbTK77slHyfW1oY4B24zr8RYbvr06Zk9e3b1raWSt99CyiswWt6FF16Y119/Pf/xH/+RO+64I42NjRk0aFCefvrpXHTRRa09PAAAYDWmT5+exx57LMcee2x12TXXXOMVGLAR7bPPPtlrr73y8MMP5/7778+cOXNSW1ubfv36ZZdddkl9fX1GjhxZ/avY5dvPmjUr8+fPT0NDQ/r06ZN+/fpV3/7j4YcfzowZMzJ37twMGDAgY8aMyahRo1rsL2tXHMPyD9FdcYzvtO3qxtuW/9oXWHtjxoxJkpxyyimZN29e5s2bl/r6+owePTqjRo1K8varNObOnZvHHnssydufY3HooYemW7duef3113PppZfmoYceSpcuXTJixIgMHz48ffr0ye9///u88MIL6datWzbZZJMsXbo0I0aMyKc+9akkyS233JJnn302jzzySJK3X9128MEH5/HHH0+lUsno0aMzYsSIzJ49u9kxbfmYFixYkL59+yZJFi5c2OzrFY9/X/ziF9/1uLj8eDhjxoxMnjw5r7/+eoYPH57tt98+DQ0N73osXdG6HIPf7fLLHytqamqy2267tejjRGtqcxEjefsto/wF0cbRo0ePnH766dWXhy2v+QAAQLl23nlncyZoZZ07d86YMWOqT/Ktzfa77bbbO65fl+taX2saw/puC7RvO++8cz7xiU+sdt3y48RHPvKRVdb16NEjp5566movN3bs2Hf9mZ/97GdXu3yvvfZa7c9f07J3sjbHus6dO2f33XfP7rvvvtbXu74/a02X3xiPFa2h05o3AQAAAAAA2Ph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rBOhgwZkmuvvTZDhgxp7aEAAB2M8xAAaHs8fkP75f83G0uX1h4AbUv37t2zww47tPYwAIAOyHkIALQ9Hr+h/fL/m43FKz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WntAQDAuur62sLWHgIFWL4fdKT9oSPdVgAA3puNfe5Ywvm582Von0QMANqMurq6dK2tTf8nftPaQ6EgHW1/6Fpbm7q6utYeBgAAhWrteVNrn587X4b2R8QAoM2or6/Pj2+8MYsXL27toUCrqaurS319fWsPAwCAQnX0eZPzZWh/RAwA2pT6+nonpAAAAO/CvAloT3ywNw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J1Wd8LViqVJMnLL7/cYoMBAIBSLT/vXX4eDGtizgQAQEezIeZN6x0xXnnllSTJVltt1WKDAQCA0r3yyiupq6tr7WHQBpgzAQDQUbXkvKmmsp5JpKmpKS+++GJ69uyZmpqaFhnMunj55Zez1VZb5S9/+Ut69eq10X8+rcv937G5/zs293/H5v7v2Fr7/q9UKnnllVcyaNCgdOrkXVlZM3MmWpt9APsA9gHsA2zsfWBDzJvW+5UYnTp1yuDBg1tkEO9Fr169/AfswNz/HZv7v2Nz/3ds7v+OrTXvf6/AYF2YM1EK+wD2AewD2AfYmPtAS8+b/AkZAAAAAABQJBEDAAAAAAAoUpuNGLW1tTn77LNTW1vb2kOhFbj/Ozb3f8fm/u/Y3P8dm/sf1o3/M9gHsA9gH8A+QHvYB9b7g70BAAAAAAA2pDb7SgwAAAAAAKB9EzEAAAAAAIAiiRgAAAAAAECRRAwAAAAAAKBIbTJiXH755Rk6dGi6d++ePfbYI/fff39rD4kN4Pzzz88HPvCB9OzZM/37988hhxySOXPmNNvmjTfeyIQJE7L55ptns802yyc/+cnMmzevlUbMhnTBBRekpqYmEydOrC5z/7dvL7zwQj73uc9l8803T48ePTJ8+PA8+OCD1fWVSiVnnXVWBg4cmB49emS//fbLk08+2YojpiU1NjbmzDPPzLBhw9KjR49su+22Offcc1OpVKrb2AfajzvvvDMHH3xwBg0alJqamvz0pz9ttn5t7uuFCxfmiCOOSK9evdK7d+8cc8wxefXVVzfirYDymDd1XGszl6JjWd18ivZvTXMq2re1mVPRvrTEvKpUbS5i/PjHP87JJ5+cs88+Ow899FBGjhyZAw44IPPnz2/todHCpk2blgkTJuTee+/NlClT8uabb2b//ffPkiVLqtucdNJJ+cUvfpGbb74506ZNy4svvphDDz20FUfNhvDAAw/kqquuyogRI5otd/+3X4sWLcr48ePTtWvXTJ48OY899li+/e1vp0+fPtVtLrroolx66aW58sorc99992XTTTfNAQcckDfeeKMVR05LufDCC3PFFVfku9/9bh5//PFceOGFueiii3LZZZdVt7EPtB9LlizJyJEjc/nll692/drc10cccUQeffTRTJkyJbfddlvuvPPOHHfccRvrJkBxzJs6trWZS9FxvNN8ivZtbeZUtG9rM6eifWmJeVWxKm3M7rvvXpkwYUL1+8bGxsqgQYMq559/fiuOio1h/vz5lSSVadOmVSqVSqWhoaHStWvXys0331zd5vHHH68kqdxzzz2tNUxa2CuvvFLZfvvtK1OmTKnsvffela985SuVSsX9396deuqplQ9+8IPvuL6pqalSX19fufjii6vLGhoaKrW1tZUbb7xxYwyRDeyjH/1o5R//8R+bLTv00EMrRxxxRKVSsQ+0Z0kqt956a/X7tbmvH3vssUqSygMPPFDdZvLkyZWamprKCy+8sNHGDiUxb2JFK8+l6DjeaT5F+7emORXt35rmVLRv6zOvKlmbeiXGsmXLMmPGjOy3337VZZ06dcp+++2Xe+65pxVHxsawePHiJEnfvn2TJDNmzMibb77ZbH/Ycccds/XWW9sf2pEJEybkox/9aLP7OXH/t3c///nPM2bMmHz6059O//79M2rUqHz/+9+vrn/mmWcyd+7cZvd/XV1d9thjD/d/OzFu3Ljcfvvt+eMf/5gkmTVrVu66664cdNBBSewDHcna3Nf33HNPevfunTFjxlS32W+//dKpU6fcd999G33M0NrMm1jZynMpOo53mk/R/q1pTkX7t6Y5FR1LW59Dd2ntAayLBQsWpLGxMQMGDGi2fMCAAXniiSdaaVRsDE1NTZk4cWLGjx+fXXfdNUkyd+7cdOvWLb1792627YABAzJ37txWGCUt7aabbspDDz2UBx54YJV17v/27emnn84VV1yRk08+OaeffnoeeOCBfPnLX063bt1y1FFHVe/j1T0euP/bh9NOOy0vv/xydtxxx3Tu3DmNjY3513/91xxxxBFJYh/oQNbmvp47d2769+/fbH2XLl3St29f+wMdknkTK1rdXIqO4d3mU7R/a5pT0f6taU5Fx9LW59BtKmLQcU2YMCGzZ8/OXXfd1dpDYSP5y1/+kq985SuZMmVKunfv3trDYSNramrKmDFj8q1vfStJMmrUqMyePTtXXnmlE+4O4r//+7/zox/9KDfccEN22WWXzJw5MxMnTsygQYPsAwCwDsylOibzKcypMKeiPWlTbye1xRZbpHPnzpk3b16z5fPmzUt9fX0rjYoN7YQTTshtt92WO+64I4MHD64ur6+vz7Jly9LQ0NBse/tD+zBjxozMnz8/u+22W7p06ZIuXbpk2rRpufTSS9OlS5cMGDDA/d+ODRw4MDvvvHOzZTvttFOee+65JKnexx4P2q9TTjklp512Wj772c9m+PDhOfLII3PSSSfl/PPPT2If6EjW5r6ur69f5cOK33rrrSxcuND+QIdk3sRy7zSXov1b03yqsbGxtYfIBramORXt35rmVHQsbX0O3aYiRrdu3TJ69Ojcfvvt1WVNTU25/fbbM3bs2FYcGRtCpVLJCSeckFtvvTW/+93vMmzYsGbrR48ena5duzbbH+bMmZPnnnvO/tAOfOhDH8ojjzySmTNnVv+NGTMmRxxxRPVr93/7NX78+MyZM6fZsj/+8Y8ZMmRIkmTYsGGpr69vdv+//PLLue+++9z/7cRrr72WTp2an6Z07tw5TU1NSewDHcna3Ndjx45NQ0NDZsyYUd3md7/7XZqamrLHHnts9DFDazNvYk1zKdq/Nc2nOnfu3NpDZANb05yK9m9Ncyo6lrY+h25zbyd18skn56ijjsqYMWOy++675zvf+U6WLFmSo48+urWHRgubMGFCbrjhhvzsZz9Lz549q+/PVldXlx49eqSuri7HHHNMTj755PTt2ze9evXKiSeemLFjx2bPPfds5dHzXvXs2XOV9+zddNNNs/nmm1eXu//br5NOOinjxo3Lt771rRx22GG5//77c/XVV+fqq69OktTU1GTixIk577zzsv3222fYsGE588wzM2jQoBxyyP/X3p+HV1We++P/nRlQIEwhgCCC8wSIFSPlKBXFOtShvVS0SqljlR6V1gGtUkccWg9qaa1axXKcql/ltA4oRbAVECqC2lZREcUqYQ4gaAhk/f7wl/0xEJQgSRbk9bouLrLXeK/9PHsna7/3Ws8JDVs8W8Vxxx0XN954Y3Tp0iX22WefmDVrVtx+++3x4x//OCL0ge3Np59+Gu+9917m8bx582L27NnRunXr6NKly9e29V577RVHHXVUnHPOOXH33XdHRUVFDB06NE499dTo2LFjAx0VNCznTY3b151Lsf3bnPMptm9fd07F9u/rzqnY/nzT86pUS7ZBd911V9KlS5ckPz8/Oeigg5JXXnmloUuiDkREjf8eeOCBzDKfffZZcsEFFyStWrVKmjVrlpx44onJggULGq5o6tShhx6aXHTRRZnH2n/79pe//CXZd999k4KCgmTPPfdM7rnnnmrzKysrk6uvvjpp3759UlBQkBx++OHJnDlzGqhatraVK1cmF110UdKlS5ekSZMmSbdu3ZKrrroqKS8vzyyjD2w/Jk2aVOPv/MGDBydJsnltvXTp0mTQoEHJjjvumLRo0SIZMmRIsmrVqgY4GkgP502N1+acS9H4bHg+xfbv686p2L5tzjkV25etcV6VVllJkiT1GZoAAAAAAABsjm1qTAwAAAAAAKDxEGIAAAAAAACpJMQAAAAAAABSSYgBAAAAAACkkhADAAAAAABIJSEGAAAAAACQSkIMAAAAAAAglYQYAAAAAABAKgkxAL6hww47LC6++OJU7rdr164xatSozOOsrKwYN25cndYFAACQBhueDwGwbcpt6AIA2DJPPvlk5OXl1WqdBQsWRKtWrSIi4oMPPohddtklZs2aFT179qyDCgEAAADgmxFiAGyjWrduXet1iouL66ASAAAAAKgbbicFsBVUVlbGZZddFq1bt47i4uL45S9/GRFfXO2QlZUVs2fPzixbVlYWWVlZMXny5IiImDx5cmRlZcXzzz8fvXr1iqZNm8Z3vvOdWLRoUTz33HOx1157RYsWLeK0006LNWvWZLaz4e2kFi1aFMcdd1w0bdo0dtlll3jooYc2qvPLt5PaZZddIiKiV69ekZWVFYcddlj87W9/i7y8vCgtLa223sUXXxz9+vX75k8UAADAVnLYYYfF0KFDY+jQodGyZcto27ZtXH311ZEkSWaZNWvWxI9//ONo3rx5dOnSJe65554GrBiALSHEANgKHnzwwdhhhx1i+vTpceutt8Z1110XEyZMqNU2fvnLX8ZvfvObmDp1anz00Udx8sknx6hRo+Lhhx+OZ555Jl544YW46667Nrn+j370o/joo49i0qRJ8cQTT8Rvf/vbWLRo0SaXnzFjRkRE/PWvf40FCxbEk08+Gf/1X/8V3bp1i7Fjx2aWq6ioiIceeih+/OMf1+p4AAAA6tqDDz4Yubm5MWPGjLjjjjvi9ttvj/vuuy8z/9e//nUceOCBMWvWrLjgggviJz/5ScyZM6cBKwagtoQYAFvB/vvvHyNGjIjddtstzjzzzDjwwANj4sSJtdrGDTfcEH379o1evXrFWWedFS+99FL87ne/i169ekW/fv3iBz/4QUyaNKnGdd9555147rnn4t57742DDz44evfuHX/4wx/is88+2+T+2rVrFxERbdq0ieLi4sztqc4666x44IEHMsv95S9/ic8//zxOPvnkWh0PAABAXevcuXP8z//8T+yxxx5x+umnx09/+tP4n//5n8z8o48+Oi644ILYdddd4/LLL4+2bdtu8rwKgHQSYgBsBfvvv3+1xx06dPjKqyC+bhvt27ePZs2aRbdu3apN29Q233rrrcjNzY3evXtnpu25555RWFhYqxoivrii47333otXXnklIiLGjBkTJ598cuywww613hYAAEBdOvjggyMrKyvzuKSkJN59991Yv359RFQ/z8rKyori4uJan6sB0LAM7A2wFeTl5VV7nJWVFZWVlZGd/UVW/OV7slZUVHztNrKysja5zbpWVFQUxx13XDzwwAOxyy67xHPPPZcZvwMAAGBb0lDnVQBsPa7EAKhDVbdsWrBgQWbalwf53lr23HPPWLduXcycOTMzbc6cOVFWVrbJdfLz8yMiMt9Q+rKzzz47Hnvssbjnnnuie/fu0bdv361eMwAAwDc1ffr0ao9feeWV2G233SInJ6eBKgJgaxNiANShpk2bxsEHHxw333xzvPXWW/HSSy/FL37xi62+nz322COOOuqoOO+882L69Okxc+bMOPvss6Np06abXKeoqCiaNm0a48ePj4ULF8aKFSsy8wYOHBgtWrSIG264IYYMGbLV6wUAANga5s+fH8OGDYs5c+bEI488EnfddVdcdNFFDV0WAFuREAOgjt1///2xbt266N27d1x88cVxww031Ml+HnjggejYsWMceuihcdJJJ8W5554bRUVFm1w+Nzc37rzzzvj9738fHTt2jOOPPz4zLzs7O370ox/F+vXr48wzz6yTegEAAL6pM888Mz777LM46KCD4sILL4yLLroozj333IYuC4CtKCv58o3aAeD/76yzzorFixfHn//854YuBQAAYCOHHXZY9OzZM0aNGtXQpQBQhwzsDUA1K1asiDfffDMefvhhAQYAAAAADUqIAUA1xx9/fMyYMSPOP//8OOKIIxq6HAAAAAAaMbeTAgAAAAAAUsnA3g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bCNuu+226NatW+Tk5ETPnj0buhwAAAAAqHNCDICtbMyYMZGVlVXtX1FRUfTv3z+ee+65LdrmCy+8EJdddln07ds3Hnjggbjpppu2ctUAAAAAkD65DV0AwPbquuuui1122SWSJImFCxfGmDFj4uijj46//OUvceyxx9ZqWy+++GJkZ2fHH/7wh8jPz6+jigEAAAAgXYQYAHXku9/9bhx44IGZx2eddVa0b98+HnnkkVqHGIsWLYqmTZtutQAjSZL4/PPPo2nTpltlewAAAABQF9xOCqCeFBYWRtOmTSM39//lx5WVlTFq1KjYZ599okmTJtG+ffs477zzYvny5ZllsrKy4oEHHojVq1dnbk81ZsyYiIhYt25dXH/99dG9e/coKCiIrl27xpVXXhnl5eXV9t21a9c49thj4/nnn48DDzwwmjZtGr///e8jIqKsrCwuvvji6Ny5cxQUFMSuu+4at9xyS1RWVtb9kwIAAAAAX8GVGAB1ZMWKFbFkyZJIkiQWLVoUd911V3z66afxwx/+MLPMeeedF2PGjIkhQ4bEf//3f8e8efPiN7/5TcyaNSumTJkSeXl5MXbs2LjnnntixowZcd9990VExCGHHBIREWeffXY8+OCD8YMf/CB+9rOfxfTp02PkyJHx1ltvxVNPPVWtnjlz5sSgQYPivPPOi3POOSf22GOPWLNmTRx66KHx8ccfx3nnnRddunSJqVOnxvDhw2PBggUxatSoenu+AAAAAGBDWUmSJA1dBMD2pCqU2FBBQUH8/ve/j8GDB0dExMsvvxz9+vWLhx56KE477bTMcs8//3wcddRR1ab/6Ec/iieeeCI+/fTTzHKvv/569OzZM84+++y49957M9MvvfTS+NWvfhUvvvhi9O/fPyK+uBLjww8/jPHjx8fAgQMzy95www1x8803x6xZs2K33XbLTB8+fHjcdtttMW/evOjcufNWemYAAAAAoHbcTgqgjowePTomTJgQEyZMiP/93/+N/v37x9lnnx1PPvlkREQ8/vjj0bJlyzjiiCNiyZIlmX+9e/eOHXfcMSZNmvSV23/22WcjImLYsGHVpv/sZz+LiIhnnnmm2vRddtmlWoBRVUO/fv2iVatW1WoYMGBArF+/Pv72t799o+cAAAAAAL4Jt5MCqCMHHXRQtYG9Bw0aFL169YqhQ4fGscceG++++26sWLEiioqKalx/0aJFX7n9Dz/8MLKzs2PXXXetNr24uDgKCwvjww8/rDZ9l1122Wgb7777brzxxhvRrl27LaoBAAAAAOqSEAOgnmRnZ0f//v3jjjvuiHfffTcqKyujqKgoHnrooRqX31SwsKGsrKzNWq5p06YbTausrIwjjjgiLrvsshrX2X333Tdr2wAAAABQF4QYAPVo3bp1ERHx6aefRvfu3eOvf/1r9O3bt8aA4evsvPPOUVlZGe+++27stddemekLFy6MsrKy2Hnnnb92G927d49PP/00BgwYUOv9AwAAAEBdMyYGQD2pqKiIF154IfLz82OvvfaKk08+OdavXx/XX3/9RsuuW7cuysrKvnJ7Rx99dEREjBo1qtr022+/PSIijjnmmK+t6eSTT45p06bF888/v9G8srKyTOgCAAAAAA3BlRgAdeS5556Lt99+OyK+GFvi4YcfjnfffTeuuOKKaNGiRRx66KFx3nnnxciRI2P27Nlx5JFHRl5eXrz77rvx+OOPxx133BE/+MEPNrn9Hj16xODBg+Oee+6JsrKyOPTQQ2PGjBnx4IMPxgknnBD9+/f/2hovvfTS+POf/xzHHnts/OhHP4revXvH6tWr480334wnnngiPvjgg2jbtu1We04AAAAAoDaEGAB15Jprrsn83KRJk9hzzz3jd7/7XZx33nmZ6XfffXf07t07fv/738eVV14Zubm50bVr1/jhD38Yffv2/dp93HfffdGtW7cYM2ZMPPXUU1FcXBzDhw+PESNGbFaNzZo1i5deeiluuummePzxx+OPf/xjtGjRInbfffe49tpro2XLlrU/cAAAAADYSrKSJEkauggAAAAAAIANGRMDAAAAAABIJSEGAAAAAACQSkIMAAAAAAAglYQYAADAdu9vf/tbHHfccdGxY8fIysqKcePGfe06kydPjgMOOCAKCgpi1113jTFjxtR5nQAAQHVCDAAAYLu3evXq6NGjR4wePXqzlp83b14cc8wx0b9//5g9e3ZcfPHFcfbZZ8fzzz9fx5UCAABflpUkSdLQRQAAANSXrKyseOqpp+KEE07Y5DKXX355PPPMM/HPf/4zM+3UU0+NsrKyGD9+fD1UCQAARETkbumKlZWV8cknn0Tz5s0jKytra9YEAACpkyRJrFq1Kjp27BjZ2S5o3t5NmzYtBgwYUG3awIED4+KLL97kOuXl5VFeXp55XFlZGcuWLYs2bdo4ZwIAoFGoi/OmLQ4xPvnkk+jcufNWKQIAALYVH330Uey0004NXQZ1rLS0NNq3b19tWvv27WPlypXx2WefRdOmTTdaZ+TIkXHttdfWV4kAAJBaW/O8aYtDjObNm2eKadGixVYpBgAA0mrlypXRuXPnzN/BsKHhw4fHsGHDMo9XrFgRXbp0iXfeeSdat27dgJWxraioqIhJkyZF//79Iy8vr6HLYRugz1Bb+gy1pc9QW8uWLYvdd999q543bXGIUXU5dIsWLYQYAAA0Gm4L1DgUFxfHwoULq01buHBhtGjRosarMCIiCgoKoqCgYKPprVu3jjZt2tRJnWxfKioqolmzZtGmTRsfFLFZ9BlqS5+htvQZttTWPG9yM18AAIANlJSUxMSJE6tNmzBhQpSUlDRQRQAA0DgJMQAAgO3ep59+GrNnz47Zs2dHRMS8efNi9uzZMX/+/Ij44lZQZ555Zmb5888/P95///247LLL4u23347f/va38ac//SkuueSShigfAAAaLSEGAACw3Xv11VejV69e0atXr4iIGDZsWPTq1SuuueaaiIhYsGBBJtCIiNhll13imWeeiQkTJkSPHj3i17/+ddx3330xcODABqkfAAAaqy0eEwMAAGBbcdhhh0WSJJucP2bMmBrXmTVrVh1WBQAAfB1X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im3oQuAulZaWhorVqxo6DKoRy1btozi4uKGLgMAAAAA+IaEGGzXSktL45RBg6KivLyhS6Ee5RUUxGOPPCLIAAAAAIBtnBCD7dqKFSuiorw8Fu15ZFQ0a93Q5TSIvDXLoujtFxrNc1B1vCtWrBBiAAAAAMA2TohBo1DRrHWsbV7U0GU0KM8BAAAAALCtMbA3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48aNSr22GOPaNq0aXTu3DkuueSS+Pzzz+upWgAAIEKIAQAANAKPPfZYDBs2LEaMGBGvvfZa9OjRIwYOHBiLFi2qcfmHH344rrjiihgxYkS89dZb8Yc//CEee+yxuPLKK+u5cgAAaNyEGAAAwHbv9ttvj3POOSeGDBkSe++9d9x9993RrFmzuP/++2tcfurUqdG3b9847bTTomvXrnHkkUfGoEGDvvbqDQAAYOvKbegCAAAA6tLatWtj5syZMXz48My07OzsGDBgQEybNq3GdQ455JD43//935gxY0YcdNBB8f7778ezzz4bZ5xxxib3U15eHuXl5ZnHK1eujIiIioqKqKio2EpHw/asqp/oL2wufYba0meoLX2G2qqLviLEAAAAtmtLliyJ9evXR/v27atNb9++fbz99ts1rnPaaafFkiVL4tvf/nYkSRLr1q2L888//ytvJzVy5Mi49tprN5o+adKkaNas2Tc7CBqVCRMmNHQJbGP0GWpLn6G29Bk215o1a7b6NoUYAAAAG5g8eXLcdNNN8dvf/jb69OkT7733Xlx00UVx/fXXx9VXX13jOsOHD49hw4ZlHq9cuTI6d+4c/fv3jzZt2tRX6WzDKioqYsKECXHEEUdEXl5eQ5fDNkCfobb0GWpLn6G2li5dutW3KcQAAAC2a23bto2cnJxYuHBhtekLFy6M4uLiGte5+uqr44wzzoizzz47IiL222+/WL16dZx77rlx1VVXRXb2xsMLFhQUREFBwUbT8/LynPRTK/oMtaXPUFv6DLWlz7C56qKfGNgbAADYruXn50fv3r1j4sSJmWmVlZUxceLEKCkpqXGdNWvWbBRU5OTkREREkiR1VywAAFCNKzEAAIDt3rBhw2Lw4MFx4IEHxkEHHRSjRo2K1atXx5AhQyIi4swzz4xOnTrFyJEjIyLiuOOOi9tvvz169eqVuZ3U1VdfHccdd1wmzAAAAOqeEAMAANjunXLKKbF48eK45pprorS0NHr27Bnjx4/PDPY9f/78alde/OIXv4isrKz4xS9+ER9//HG0a9cujjvuuLjxxhsb6hAAAKBREmIAAACNwtChQ2Po0KE1zps8eXK1x7m5uTFixIgYMWJEPVQGAABsijE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tM2GGJ9//nnMmTMnPv/884YuBQDqnd+DAAAAQGOwzYYYH374YQwZMiQ+/PDDhi4FAOqd34MAAABAY7DNhhgAAAAAAMD2T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5eVlcWFF14YHTp0iIKCgth9993j2WefradqAQCAiIjchi4AAACgrj322GMxbNiwuPvuu6NPnz4xatSoGDhwYMyZMyeKioo2Wn7t2rVxxBFHRFFRUTzxxBPRqVOn+PDDD6OwsLD+iwcAgEZMiAEAAGz3br/99jjnnHNiyJAhERFx9913xzPPPBP3339/XHHFFRstf//998eyZcti6tSpkZeXFxERXbt2/cp9lJeXR3l5eebxypUrIyKioqIiKioqttKRsD2r6if6C5tLn6G29BlqS5+htuqirwgxAACA7dratWtj5syZMXz48My07OzsGDBgQEybNq3Gdf785z9HSUlJXHjhhfF///d/0a5duzjttNPi8ssvj5ycnBrXGTlyZFx77bUbTZ80aVI0a9Zs6xwMjcKECRMaugS2MfoMtaXPUFv6DJtrzZo1W32bQgwAAGC7tmTJkli/fn20b9++2vT27dvH22+/XeM677//frz44otx+umnx7PPPhvvvfdeXHDBBVFRUREjRoyocZ3hw4fHsGHDMo9XrlwZnTt3jv79+0ebNm223gGx3aqoqIgJEybEEUcckbkCCL6KPkNt6TPUlj5DbS1dunSrb1OIAQAAsIHKysooKiqKe+65J3JycqJ3797x8ccfx2233bbJEKOgoCAKCgo2mp6Xl+ekn1rRZ6gtfYba0meoLX2GzVUX/USIAQAAbNfatm0bOTk5sXDhwmrTFy5cGMXFxTWu06FDh8jLy6t266i99torSktLY+3atZGfn1+nNQMAAF/IbugCAAAA6lJ+fn707t07Jk6cmJlWWVkZEydOjJKSkhrX6du3b7z33ntRWVmZmfbOO+9Ehw4dBBgAAFCPhBgAAMB2b9iwYXHvvffGgw8+GG+99Vb85Cc/idWrV8eQIUMiIuLMM8+sNvD3T37yk1i2bFlcdNFF8c4778QzzzwTN910U1x44YUNdQgAANAouZ0UAACw3TvllFNi8eLFcc0110RpaWn07Nkzxo8fnxnse/78+ZGd/f++49W5c+d4/vnn45JLLon9998/OnXqFBdddFFcfvnlDXUIAADQKAkxAACARmHo0KExdOjQGudNnjx5o2klJSXxyiuv1HFVAADAV3E7KQ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Um5DFwAA1M5nn30Wf/zjHyMiYsSIEbHbbrtFTk5OdOjQIXr16hVJksSsWbPik08+ibKysigoKIiIiKysrNhhhx1i4MCBkZubG/Pnz4+xY8dGWVlZZGdnx7e+9a1o3bp1REQsXbo02rRpE126dInjjz8+/vWvf8Vrr70WFRUV8e6778Ybb7wR69atizZt2sQPf/jDqKioiBYtWsTKlSujVatW0a5du+jRo0fk5OTE2rVr48knn4wPP/ww5s6dG2VlZZGXlxd77713lJaWxqJFi6KoqCi+9a1vxerVq6s97tWrV+Tk5ERExPr16+P111+PRYsWxeLFi2P69Onx0UcfRU5OTuy9997RvHnzWLJkSSxevDjy8/OjY8eOcfTRR0fPnj3jjTfeiH/84x+xaNGiKC4ujt69e8f+++8fb7zxRrz66quxcOHCKCoqisLCwigsLIwVK1ZEYWFhFBUVZY6jav9LliyJtm3bZqZHRHz66adx7bXXxrx586J58+Zx9tlnx8EHH1zt+P/zn/9ERMQ+++wT7dq1i3Xr1sX48eOjtLQ0CgoKYrfddovWrVtHq1atYsWKFdWex4jI7PvLbbR8+fJo3rx5vPXWW1FZWRlLly6Ntm3bRufOneOkk06K/Pz8an3ny8dQWFgYc+fOjU8++SQ6deoUxx9/fLz55pvx3HPPxWeffRY9evSI73//+9W2sX79+pg1a1a89tprUVlZGS1atIg2bdpEmzZtIiJiyZIlUVZWtlEfqNrv4sWLY/ny5Rs9txvWOGvWrJg5c2ZkZWXFAQccEL169Yr169fHk08+GR9//HF06tSpxuMDAABg+5OVJEmyJSuuXLkyWrZsGStWrIgWLVps7bq+1pw5c2LIkCHxwAMPxB577FHv+2fbUNVPPj7g1FjbvKihy2kQ+asWRafXHm00z0HV8XpvYHt1+eWXx9///veGLmOzdOjQIXbdddeYOnVqrF+/fou2UVhYGJdddllERNx1112xYMGCrVZfVlZWbM6fQR06dIj+/fvHpEmTqu2/Q4cO8dOf/jTGjh0bb7311kbr5ebmRklJyTc6/ogvnoOsrKxYvnx5rdbLycmJU045JYYOHRoREZMnT671c5idnR2nnnpqDB06NCZPnhy33XZbrerY1HP35fk//elP47DDDsvUeOutt0ZZWVm15QoKCqKioiIqKys3eXz1oaH//mXbU9VnlixZkgn74KtUVFTEs88+G0cffXTk5eU1dDlsA/QZakufobb0GWqr6st1W/O8ye2kAGAbUdsAIzv7m/2ar+233LOysiIiYvfdd4+IiPLy8o3q3fBb95vSpUuXiIgoKyuLK6+8Mq666qpo2bLlZtdSU+1dunSJSy65JDp37hwRkQkw2rZtGxERTZo0qbb87rvvHllZWZGdnR0PP/xwtGzZMu65557461//Gvfcc0907949rrzyykyA0a5du7j66qtjwIABkZWVFevWrYu///3vmT/0DzrooDj00EM3qqt58+Y1HkPV81hWVhbLly+PI488MrKysmLnnXeutlxVO1f936xZs4iIyMvLi4cffjh+85vfxOTJk+Oqq66K7t27x5FHHpnZb/fu3Tfa74EHHhi33XZbdO/ePSorK+Phhx+Oyy+/PK666qpYvnx5Zv/77rtvFBcXb7T+iSeeGCUlJZmaHn744UxtJSUlccUVV0RJSUlkZWVFy5Yt46qrrorJkyfH5MmT48orr4yysrLYf//9484774w777wz2rVrF+Xl5VFZWRknnnhi/OUvf4krrrgiWrZsmTk+AAAAtl9CDADYBnz22WeZQCAvLy/zwXiPHj1iwoQJNa5TWVkZWVlZUVhYuMlAIicnJ7KysiI3d+M7TK5bt67GdYqKiqJVq1YREdXWS5IkDjrooFi1alWUlJTEsmXLIjc3N3MVQmFhYSYwqMmXQ4q1a9fGIYcckrkVVm5ubixbtqza8n369NnktqquXviy8vLyOP7446OioiIzLTs7O5YvXx6HHHJItGzZMlq1ahX5+flRUFCQOY7S0tLMLZ722muvaNasWey7777xi1/8IrOdgw8+OJ566qn47ne/G9ddd10899xzmXmff/559O3bN2677bZ4++23N6pzzZo1UVJSUu1bTXl5ebFixYooKCiIgoKCKCkpiYkTJ0ZJSUmUl5dXCwmSJIm8vLxo37599O3bN3Mc5eXl0apVq3jsscfijjvuiL59+8Z1110XEydOjNatW8czzzwT999/f2a/rVq1isLCwpg1a1Z861vfigcffDAOOeSQyM7Ojr///e+Rm5sbhxxySKxduza+/e1vx+jRozPHEPHF1RKHHHJITJ8+PW6++ebo27dvLFiwIFq1ahWlpaWZ5+B73/te3HbbbdG3b99YsWJFHHLIIXHXXXfFnXfeGQUFBdG3b9/47W9/GwceeGDsv//+sXTp0sjNzY2CgoJ45ZVXorCwML73ve/FuHHjonXr1vHYY4/F2rVrN9kXAAAA2LZt9pgY5eXlUV5ennm8cuXKOimotj744IOGLoEU0z8aL23P9mbs2LGZn7/8Ifxxxx0Xc+bM2eR6SZLEeeedF7fcckuN86sChh49esTMmTOjdevWmbDgy7fuqdKqVatYtGhRnHrqqfHoo49uFHR89NFHsWDBgsxVBMXFxZmxIL773e/GI488sslae/fuHS+++GJERJSWlsZpp50WU6dOzRzzokWLqi2/8847x/Tp02vc1obLRkQsXLgwnnzyySgtLc1MqzrGnXbaKaZOnRqXX3555rlasGBBfPvb347169fHwIED49FHH43XX389DjjggIiIuPHGGzPb6du3b7UrX5599tlq+z744IPjzTffjIULF1abvssuu8SsWbOic+fOMW3atMz0ioqKasvutNNOMW3atOjUqVNMnTo1+vXrV63+U089NcaOHRuDBg2KKVOmZNqnV69e8eKLL8bChQvj+uuvj3HjxsX69evj3HPPjdzc3Mw4JxERRx11VHTu3DluvfXWePLJJ+PUU0+NwYMHV2uDqttjXXvttfHmm29GaWlpDBo0KB555JEoLy+Pgw8+OKZOnRpvvvlm9OnTJ6ZMmZKp4eCDD6521cgZZ5wR5513XqbmKoMHD84s9+STT0ZlZWWcfvrpMXbs2FiwYEGmDXJzc+Pss8+uVi8AAADbn80OMUaOHBnXXnttXdayRdJYE9DwvDfQWHTq1GmjD8Y31Ldv36/dTtW92g877LB48sknN7lcUVFRLF++PDp16lTj/E8//TQiIlatWlVjrV9lw9s5VV2FsSmff/75V86vyccff/yV29rwuar6AkdV7UuWLMnM++STTzI/b3ily4b7KSgoqLZulapbWn35iyI1qZpfdcXBhlceHHvssTF27NjMc1ZV75ef027dusXzzz8fEf/vOL9cU8eOHTPTq+rv1q3bRsdRNf3ll1/OrLfh/CVLlmR+rqphw/as2vampn+5jqrj27DmDesFAABg+7PZIcbw4cNj2LBhmccrV67M3FO6IY0YMSK6du3a0GWQUh988IEPsxsp7w1sb8aOHZu5SuHLPv744xrHJfiyL3/LfVOWLl0aEV8MrPxVqq5w2NSHxjvuuGOsWrWqxnEevu6D5g1Dia/7YH/D0GNzbCpIqdrWhs9V1QfsVbV/+XZYHTt2jLlz50bExqHChvspLy+v9mF/lapbXn1dYFM1vyos2TA0efrppzP7+XK9X35O33///UxdU6ZMie9973vVjueTTz7JHH/Vcu+///5Gx1E1vWrdL4c5VfPbtm2bWbeqhg3bs2p+TdP33XffanVUHV/VtqtsWC8AAADbn80OMaruyZw2Xbt2jT322KOhywBSxnsD25urrroqE2JUjWFQUVERf/nLX+JXv/rVJtfLysqK3//+95Gfn1/juAE5OTlRWVkZr7/+ekREtXEnsrOzN7ql1PLly6OoqCjzjf7c3Nxqt5Sq+oJD1b6+fOum5557Ltq3b7/JK0dmzpyZ+bm4uDheeeWVKCgoiPLy8sjLy8vcyqrKhx9+uMnjLioqisWLF2eudIiIaN++fZx00knxpz/9KVNXdnZ2ZGVlxX/+859o37593HPPPZGfnx9ZWVnRunXr+PjjjyMnJyeef/756NChQ/To0SOzvauuuiqOOuqoiPjiw/QTTzwxcxuko48+Ou68887Msq+88kp873vf2+j4582bFzk5OfHRRx9FXl5e5tZOeXl50bp16ygrK4uIiP/85z+Rk5OTCa2qbtFVNSbGo48+Gh06dIjp06dHhw4d4vnnn4+srKyYNWtW5OTkRNu2beOPf/xjXHfddTF69Oi455574uijj4799tsvs9/x48dHkiSRk5MTJ510UlRWVsaDDz6Y6Qd5eXkxbdq06NChQ/zxj3+MG2+8MYqLizPjf1SNWdGxY8fYb7/94pFHHons7OxMDa+88krmOaqsrIyxY8dWqzlJkli+fHk8+OCDccstt0R2dnacdNJJ8Zvf/CYeeeSRKCgoiNatW2faYN26dXHfffdl6gUAAGD7ZGBvANgGNG3aNDMOQkVFRebD7tdffz2OOOKIGtep+oC7rKxskwMfr1+/PpIkqXEQ75oG+4744mqM5cuXR8TGg3/PmDEjmjdvHtOmTYvWrVvHunXrIicnJyIiysrKYvHixZs8xhUrVmR+zsvLi6lTp2a+pb9u3bpo3bp1teU3NR5G1b6+HGBEfHH1wrhx46oNoF1ZWRmFhYUxderUWLFiRSxfvjzWrl0b5eXlmeMoLi6O5cuXR8uWLePf//53rF69Ot5888244YYbMtt55ZVX4oQTTohnnnkmfvGLX2TCjYgvrvKYMmVK/PznP98oXC0rK4tmzZrFtGnTqo11UlFRES1atMiMSTZt2rQ4/PDDY9q0aVFQUJAZP6Nq8PaqMTSmTJmSOY6CgoJYvnx5nHLKKXHRRRfFlClT4pprronvfOc7sWzZsjjmmGPixz/+cWa/y5cvj7KysujZs2dMnz49Mx5GZWVl9OvXL9atWxdTp06N/Pz8ePnll+OCCy7IHEPEF1dUTJ06NQ466KC4/PLLY8qUKdGhQ4dYvnx5FBcXZ56DcePGxc9//vOYMmVKtGzZMqZOnRo//elP47//+7+jvLw8pkyZEhdccEH84x//iNdffz3Tj8rLy6NPnz6xbNmyGDduXJxwwgmxbNmyOOWUUzY5cD0AAADbvs2+EgMAaFi33HJLXH755fH3v/99s5avaWDu2thU8PF13nnnnYj44sP7fv36ZQaGrk1NH330UUR8MZD4pZdeGhERd91112bXUFPtH330UYwaNSrzOCsrK5IkydxKa8PbWVUdR5Ikcdppp8WkSZPivPPOy8zv2LFj3HTTTTF27Nh46623YsmSJdUG+87Nzc0MhB0R8Y9//KPGWmsaPyQi4t13342IL56DiIgXXnghIja+AqXqOa36f82aNRHxRRBy2mmnxdChQyPii4HI77rrrliwYEFmvzXte+bMmZmrYrKzs+PUU0+NoUOHxuTJk+O2227L7P9f//pXjXWPGzcu8/OXn7uIL8KeV155JTN/5cqVceONN8Zhhx0WERE33XRT3HrrrfHGG2/ERRddlFmuSZMmsXbt2hg3blxm+zk5OdWODwAAgO2TEAMAtiG33HJLfPbZZ3HDDTfEpEmTokuXLrHbbrtFTk5OdOjQIXr16hVJksSsWbPik08+ibKyssztILOysmKHHXaIgQMHRm5ubsyfPz/Gjh0bZWVlkZ2dHd/61rcyVzssXbo02rRpE126dInjjz8+/vWvf8Vrr70WFRUV8e6778Ybb7wR69atizZt2sQPf/jDzJUDK1eujFatWkW7du2iR48ekZOTE2vXro0nn3wyPvzww5g7d26UlZVFXl5e7L333lFaWhqLFi2KoqKi+Na3vhWrV6+u9rhXr16ZKzn69esXr7/+eixatCgWL14c06dPj48++ihycnJi7733jubNm8eSJUti8eLFkZ+fHx07doyjjz46evbsGW+88Ub84x//iEWLFkVxcXH07t079t9//3jjjTfi1VdfjYULF0ZRUVEUFhZGYWFhrFixIgoLC6OoqChzHD/5yU/i9ddfjyVLlkTbtm0z0w877LD49NNP49prr4158+ZF8+bN4+yzz46DDz642vFX3QJqn332iXbt2sW6deti/PjxUVpaGgUFBbHbbrtF69ato1WrVrFixYpqz2NEZPb95TZavnx5NG/ePN56662orKyMpUuXRtu2baNz585x0kknVbtC4bDDDss8h0uWLInCwsKYO3dufPLJJ9GpU6c4/vjj480334znnnsuPvvss+jRo0d8//vfz2yjav1Zs2bFa6+9FpWVldGiRYto06ZNZmD4JUuWRFlZ2UZ9oOq5W7x4cSxfvnyj53bDGmfNmhUzZ86MrKysOOCAA6JXr16xfv36ePLJJ+Pjjz+OTp06bXR8AAAAbJ+ykg3vtbCZVq5cGS1btowVK1ZEixYttnZdX2vOnDkxZMiQeOCBB9z3nk2q6icfH3BqrG1e1NDlNIj8VYui02uPNprnoOp4vTewvfN7EOpfQ//9y7anqs8sWbIkE/bBV6moqIhnn302jj766Gq3P4RN0WeoLX2G2tJnqK2qL9dtzfMm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sVnrPfroo5GVlRUnnHBC3RYIAABUI8QAAAAahcceeyyGDRsWI0aMiNdeey169OgRAwcOjEWLFn3leh988EH8/Oc/j379+tVTpQAAQBUhBgAA0Cjcfvvtcc4558SQIUNi7733jrvvvjuaNWsW999//ybXWb9+fZx++ulx7bXXRrdu3eqxWgAAICIit6ELAAAAqGtr166NmTNnxvDhwzPTsrOzY8CAATFt2rRNrnfddddFUVFRnHXWWfH3v//9K/dRXl4e5eXlmccrV66MiIiKioqoqKj4hkdAY1DVT/QXNpc+Q23pM9SWPkNt1UVfEWIAAADbvSVLlsT69eujffv21aa3b98+3n777RrXefnll+MPf/hDzJ49e7P2MXLkyLj22ms3mj5p0qRo1qxZrWum8ZowYUJDl8A2Rp+htvQZakufYXOtWbNmq29TiAEAALCBVatWxRlnnBH33ntvtG3bdrPWGT58eAwbNizzeOXKldG5c+fo379/tGnTpq5KZTtSUVEREyZMiCOOOCLy8vIauhy2AfoMtaXPUFv6DLW1dOnSrb5NIQYAALDda9u2beTk5MTChQurTV+4cGEUFxdvtPzcuXPjgw8+iOOOOy4zrbKyMiIicnNzY86cOdG9e/dq6xQUFERBQcFG28rLy3PST63oM9SWPkNt6TPUlj7D5qqLfmJgbwAAYLuXn58fvXv3jokTJ2amVVZWxsSJE6OkpGSj5ffcc8948803Y/bs2Zl/3/ve96J///4xe/bs6Ny5c32WDwAAjZYrMQAAgEZh2LBhMXjw4DjwwAPjoIMOilGjRsXq1atjyJAhERFx5plnRqdOnWLkyJHRpEmT2HfffautX1hYGBGx0XQAAKDuCDEAAIBG4ZRTTonFixfHNddcE6WlpdGzZ88YP358ZrDv+fPnR3a2i9UBACBNhBgAAECjMXTo0Bg6dGiN8yZPnvyV644ZM2brFwQAAHwlXzMC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22yIsfPOO8cDDzwQO++8c0OXAgD1zu9BAAAAoDHIbegCtlSTJk1ijz32aOgyAKBB+D0IAAAANAbb7JUYAAAAAADA9k2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DQaIwePTq6du0aTZo0iT59+sSMGTM2uey9994b/fr1i1atWkWrVq1iwIABX7k8AACw9QkxAACARuGxxx6LYcOGxYgRI+K1116LHj16xMCBA2PRokU1Lj958uQYNGhQTJo0KaZNmxadO3eOI488Mj7++ON6rhwAABovIQYAANAo3H777XHOOefEkCFDYu+994677747mjVrFvfff3+Nyz/00ENxwQUXRM+ePWPPPfeM++67LyorK2PixIn1XDkAADReuQ1dAAAAQF1bu3ZtzJw5M4YPH56Zlp2dHQMGDIhp06Zt1jbWrFkTFRUV0bp16xrnl5eXR3l5eebxypUrIyKioqIiKioqvkH1NBZV/UR/YXPpM9SWPkNt6TPUVl30FSEGAACw3VuyZEmsX78+2rdvX216+/bt4+23396sbVx++eXRsWPHGDBgQI3zR44cGddee+1G0ydNmhTNmjWrfdE0WhMmTGjoEtjG6DPUlj5DbekzbK41a9Zs9W0KMQAAAL7GzTffHI8++mhMnjw5mjRpUuMyw4cPj2HDhmUer1y5Mjp37hz9+/ePNm3a1FepbMMqKipiwoQJccQRR0ReXl5Dl8M2QJ+htvQZakufobaWLl261bcpxAAAALZ7bdu2jZycnFi4cGG16QsXLozi4uKvXPdXv/pV3HzzzfHXv/419t9//00uV1BQEAUFBRtNz8vLc9JPregz1JY+Q23pM9SWPsPmqot+YmBvAABgu5efnx+9e/euNih31SDdJSUlm1zv1ltvjeuvvz7Gjx8fBx54YH2UCgAAfIkrMQAAgEZh2LBhMXjw4DjwwAPjoIMOilGjRsXq1atjyJAhERFx5plnRqdOnWLkyJEREXHLLbfENddcEw8//HB07do1SktLIyJixx13jB133LHBjgMAABoTIQYAANAonHLKKbF48eK45pprorS0NHr27Bnjx4/PDPY9f/78yM7+fxer/+53v4u1a9fGD37wg2rbGTFiRPzyl7+sz9IBAKDREmIAAACNxtChQ2Po0KE1zps8eXK1xx988EHdFwQAAHwl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RSbkMXAPUhb82yhi6hwVQde2N5DhrLcQIAAABAYyDEYLvWsmXLyCsoiKK3X2joUhpcY3oO8goKomXLlg1dBgAAAADwDQkx2K4VFxfHY488EitWrGjoUqhHLVu2jOLi4oYuAwAAAAD4hoQYbPeKi4t9oA0AAAAAsA0ysDc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8ZXLP/7447HnnntGkyZNYr/99otnn322nioFAAAihBgAAEAj8dhjj8WwYcNixIgR8dprr0WPHj1i4MCBsWjRohqXnzp1agwaNCjOOuusmDVrVpxwwglxwgknxD//+c96rhwAABovIQYAANAo3H777XHOOefEkCFDYu+994677747mjVrFvfff3+Ny99xxx1x1FFHxaWXXhp77bVXXH/99XHAAQfEb37zm3quHAAAGq/cLV0xSZKIiFi5cuVWKwYAANKq6u/eqr+D2basXbs2Zs6cGcOHD89My87OjgEDBsS0adNqXGfatGkxbNiwatMGDhwY48aNq3H58vLyKC8vzzxesWJFREQsW7bsG1ZPY1FRURFr1qyJpUuXRl5eXkOXwzZAn6G29BlqS5+htqr+9t2a501bHGKsWrUqIiI6d+681YoBAIC0W7VqVbRs2bKhy6CWlixZEuvXr4/27dtXm96+fft4++23a1yntLS0xuVLS0trXH7kyJFx7bXXbjR9991338KqAQBg27R06dKtdt60xSFGx44d46OPPormzZtHVlbWVimmNlauXBmdO3eOjz76KFq0aFHv+2fzaatth7batmivbYe22nZoq21HQ7RVkiSxatWq6NixY73sj23P8OHDq125UVZWFjvvvHPMnz9f8MVm8XuI2tJnqC19htrSZ6itFStWRJcuXaJ169ZbbZtbHGJkZ2fHTjvttNUK2VItWrTwAtpGaKtth7batmivbYe22nZoq21HfbeVD6K3XW3bto2cnJxYuHBhtekLFy6M4uLiGtcpLi6u1fIFBQVRUFCw0fSWLVt6T6FW/B6itvQZakufobb0GWorO3vrDcdtYG8AAGC7l5+fH717946JEydmplVWVsbEiROjpKSkxnVKSkqqLR8RMWHChE0uDwAAbH1bfCUGAADAtmTYsGExePDgOPDAA+Oggw6KUaNGxerVq2PIkCEREXHmmWdGp06dYuTIkRERcdFFF8Whhx4av/71r+OYY46JRx99NF599dW45557GvIwAACgUdlmQ4yCgoIYMWJEjZdrky7aatuhrbYt2mvboa22Hdpq26Gt2BKnnHJKLF68OK655pooLS2Nnj17xvjx4zODd8+fP7/aZe+HHHJIPPzww/GLX/wirrzyythtt91i3Lhxse+++27W/vRTakufobb0GWpLn6G29Blqqy76TFaSJMlW2xoAAAAAAMBWYkwMAAAAAAAglYQYAAAAAABAKgkxAAAAAACAVBJiAAAAAAAAqbRNhhijR4+Orl27RpMmTaJPnz4xY8aMhi6p0fvlL38ZWVlZ1f7tueeemfmff/55XHjhhdGmTZvYcccd4/vf/34sXLiwAStuXP72t7/FcccdFx07doysrKwYN25ctflJksQ111wTHTp0iKZNm8aAAQPi3XffrbbMsmXL4vTTT48WLVpEYWFhnHXWWfHpp5/W41E0Dl/XVj/60Y82eq0dddRR1ZbRVvVj5MiR8a1vfSuaN28eRUVFccIJJ8ScOXOqLbM5733z58+PY445Jpo1axZFRUVx6aWXxrp16+rzULZ7m9NWhx122EavrfPPP7/aMtqq7v3ud7+L/fffP1q0aBEtWrSIkpKSeO655zLzvaZIo9qemzz++OOx5557RpMmTWK//faLZ599tp4qJS1q02fuvffe6NevX7Rq1SpatWoVAwYMcP7bCG3pZyCPPvpoZGVlxQknnFC3BZI6te0zZWVlceGFF0aHDh2ioKAgdt99d7+fGpna9plRo0bFHnvsEU2bNo3OnTvHJZdcEp9//nk9VUtD+rrPrWoyefLkOOCAA6KgoCB23XXXGDNmTK33u82FGI899lgMGzYsRowYEa+99lr06NEjBg4cGIsWLWro0hq9ffbZJxYsWJD59/LLL2fmXXLJJfGXv/wlHn/88XjppZfik08+iZNOOqkBq21cVq9eHT169IjRo0fXOP/WW2+NO++8M+6+++6YPn167LDDDjFw4MBqv4BOP/30+Ne//hUTJkyIp59+Ov72t7/FueeeW1+H0Gh8XVtFRBx11FHVXmuPPPJItfnaqn689NJLceGFF8Yrr7wSEyZMiIqKijjyyCNj9erVmWW+7r1v/fr1ccwxx8TatWtj6tSp8eCDD8aYMWPimmuuaYhD2m5tTltFRJxzzjnVXlu33nprZp62qh877bRT3HzzzTFz5sx49dVX4zvf+U4cf/zx8a9//SsivKZIn9qem0ydOjUGDRoUZ511VsyaNStOOOGEOOGEE+Kf//xnPVdOQ6ltn5k8eXIMGjQoJk2aFNOmTYvOnTvHkUceGR9//HE9V05D2dLPQD744IP4+c9/Hv369aunSkmL2vaZtWvXxhFHHBEffPBBPPHEEzFnzpy49957o1OnTvVcOQ2ltn3m4YcfjiuuuCJGjBgRb731VvzhD3+Ixx57LK688sp6rpyGsDmfW33ZvHnz4phjjon+/fvH7Nmz4+KLL46zzz47nn/++drtONnGHHTQQcmFF16Yebx+/fqkY8eOyciRIxuwKkaMGJH06NGjxnllZWVJXl5e8vjjj2emvfXWW0lEJNOmTaunCqkSEclTTz2VeVxZWZkUFxcnt912W2ZaWVlZUlBQkDzyyCNJkiTJv//97yQikn/84x+ZZZ577rkkKysr+fjjj+ut9sZmw7ZKkiQZPHhwcvzxx29yHW3VcBYtWpRERPLSSy8lSbJ5733PPvtskp2dnZSWlmaW+d3vfpe0aNEiKS8vr98DaEQ2bKskSZJDDz00ueiiiza5jrZqOK1atUruu+8+rylSqbbnJieffHJyzDHHVJvWp0+f5LzzzqvTOkmPb3o+u27duqR58+bJgw8+WFclkjJb0mfWrVuXHHLIIcl99933tecPbH9q22d+97vfJd26dUvWrl1bXyWSMrXtMxdeeGHyne98p9q0YcOGJX379q3TOkmfmj632tBll12W7LPPPtWmnXLKKcnAgQNrta9t6kqMtWvXxsyZM2PAgAGZadnZ2TFgwICYNm1aA1ZGRMS7774bHTt2jG7dusXpp58e8+fPj4iImTNnRkVFRbV223PPPaNLly7aLQXmzZsXpaWl1dqnZcuW0adPn0z7TJs2LQoLC+PAAw/MLDNgwIDIzs6O6dOn13vNjd3kyZOjqKgo9thjj/jJT34SS5cuzczTVg1nxYoVERHRunXriNi8975p06bFfvvtF+3bt88sM3DgwFi5cmXmm+dsfRu2VZWHHnoo2rZtG/vuu28MHz481qxZk5mnrerf+vXr49FHH43Vq1dHSUmJ1xSpsyXnJtOmTau2fMQXfdTfxI3D1jifXbNmTVRUVGz0O4zt05b2meuuuy6KiorirLPOqo8ySZEt6TN//vOfo6SkJC688MJo37597LvvvnHTTTfF+vXr66tsGtCW9JlDDjkkZs6cmbnl1Pvvvx/PPvtsHH300fVSM9uWrfX3b+7WLKquLVmyJNavX1/txDQion379vH22283UFVERPTp0yfGjBkTe+yxRyxYsCCuvfba6NevX/zzn/+M0tLSyM/Pj8LCwmrrtG/fPkpLSxumYDKq2qCm11XVvNLS0igqKqo2Pzc3N1q3bq0N69lRRx0VJ510Uuyyyy4xd+7cuPLKK+O73/1uTJs2LXJycrRVA6msrIyLL744+vbtG/vuu29ExGa995WWltb42quax9ZXU1tFRJx22mmx8847R8eOHeONN96Iyy+/PObMmRNPPvlkRGir+vTmm29GSUlJfP7557HjjjvGU089FXvvvXfMnj3ba4pU2ZJzk031Uf2zcdga57OXX355dOzYcaMPA9g+bUmfefnll+MPf/hDzJ49ux4qJG22pM+8//778eKLL8bpp58ezz77bLz33ntxwQUXREVFRYwYMaI+yqYBbUmfOe2002LJkiXx7W9/O5IkiXXr1sX555/vdlLUaFN//65cuTI+++yzaNq06WZtZ5sKMUiv7373u5mf999//+jTp0/svPPO8ac//WmzOyPw9U499dTMz/vtt1/sv//+0b1795g8eXIcfvjhDVhZ43bhhRfGP//5z2pjAZFOm2qrL48bs99++0WHDh3i8MMPj7lz50b37t3ru8xGbY899ojZs2fHihUr4oknnojBgwfHSy+91NBlATS4m2++OR599NGYPHlyNGnSpKHLIYVWrVoVZ5xxRtx7773Rtm3bhi6HbURlZWUUFRXFPffcEzk5OdG7d+/4+OOP47bbbhNiUKPJkyfHTTfdFL/97W+jT58+8d5778VFF10U119/fVx99dUNXR7bqW3qdlJt27aNnJycWLhwYbXpCxcujOLi4gaqipoUFhbG7rvvHu+9914UFxfH2rVro6ysrNoy2i0dqtrgq15XxcXFGw3otG7duli2bJk2bGDdunWLtm3bxnvvvRcR2qohDB06NJ5++umYNGlS7LTTTpnpm/PeV1xcXONrr2oeW9em2qomffr0iYio9trSVvUjPz8/dt111+jdu3eMHDkyevToEXfccYfXFKmzJecmm+qj+mfj8E3OZ3/1q1/FzTffHC+88ELsv//+dVkmKVLbPjN37tz44IMP4rjjjovc3NzIzc2NP/7xj/HnP/85cnNzY+7cufVVOg1kS95nOnToELvvvnvk5ORkpu21115RWloaa9eurdN6aXhb0meuvvrqOOOMM+Lss8+O/fbbL0488cS46aabYuTIkVFZWVkfZbMN2dTfvy1atKjVF9+3qRAjPz8/evfuHRMnTsxMq6ysjIkTJ0ZJSUkDVsaGPv3005g7d2506NAhevfuHXl5edXabc6cOTF//nztlgK77LJLFBcXV2uflStXxvTp0zPtU1JSEmVlZTFz5szMMi+++GJUVlZmPuijYfznP/+JpUuXRocOHSJCW9WnJEli6NCh8dRTT8WLL74Yu+yyS7X5m/PeV1JSEm+++Wa14GnChAnRokWL2HvvvevnQBqBr2urmlTdguHLry1t1TAqKyujvLzca4rU2ZJzk5KSkmrLR3zRR/1N3Dhs6fnsrbfeGtdff32MHz++2rhnbP9q22f23HPPePPNN2P27NmZf9/73veif//+MXv27OjcuXN9lk8D2JL3mb59+8Z7771X7cPnd955Jzp06BD5+fl1XjMNa0v6zJo1ayI7u/pHylUh2BdjPcP/s9X+/q3VMOAp8OijjyYFBQXJmDFjkn//+9/JueeemxQWFialpaUNXVqj9rOf/SyZPHlyMm/evGTKlCnJgAEDkrZt2yaLFi1KkiRJzj///KRLly7Jiy++mLz66qtJSUlJUlJS0sBVNx6rVq1KZs2alcyaNSuJiOT2229PZs2alXz44YdJkiTJzTffnBQWFib/93//l7zxxhvJ8ccfn+yyyy7JZ599ltnGUUcdlfTq1SuZPn168vLLLye77bZbMmjQoIY6pO3WV7XVqlWrkp///OfJtGnTknnz5iV//etfkwMOOCDZbbfdks8//zyzDW1VP37yk58kLVu2TCZPnpwsWLAg82/NmjWZZb7uvW/dunXJvvvumxx55JHJ7Nmzk/Hjxyft2rVLhg8f3hCHtN36urZ67733kuuuuy559dVXk3nz5iX/93//l3Tr1i35r//6r8w2tFX9uOKKK5KXXnopmTdvXvLGG28kV1xxRZKVlZW88MILSZJ4TZE+X3ducsYZZyRXXHFFZvkpU6Ykubm5ya9+9avkrbfeSkaMGJHk5eUlb775ZkMdAvWstn3m5ptvTvLz85Mnnnii2u+wVatWNdQhUM9q22c2NHjw4OT444+vp2pJg9r2mfnz5yfNmzdPhg4dmsyZMyd5+umnk6KiouSGG25oqEOgntW2z4wYMSJp3rx58sgjjyTvv/9+8sILLyTdu3dPTj755IY6BOrR133GeMUVVyRnnHFGZvn3338/adasWXLppZcmb731VjJ69OgkJycnGT9+fK32u82FGEmSJHfddVfSpUuXJD8/PznooIOSV155paFLavROOeWUpEOHDkl+fn7SqVOn5JRTTknee++9zPzPPvssueCCC5JWrVolzZo1S0488cRkwYIFDVhx4zJp0qQkIjb6N3jw4CRJkqSysjK5+uqrk/bt2ycFBQXJ4YcfnsyZM6faNpYuXZoMGjQo2XHHHZMWLVokQ4YMcfJUB76qrdasWZMceeSRSbt27ZK8vLxk5513Ts4555yNQlxtVT9qaqeISB544IHMMpvz3vfBBx8k3/3ud5OmTZsmbdu2TX72s58lFRUV9Xw027eva6v58+cn//Vf/5W0bt06KSgoSHbdddfk0ksvTVasWFFtO9qq7v34xz9Odt555yQ/Pz9p165dcvjhh2cCjCTxmiKdvurc5NBDD838vVXlT3/6U7L77rsn+fn5yT777JM888wz9VwxDa02fWbnnXeu8XfYiBEj6r9wGkxt32e+TIjRONW2z0ydOjXp06dPUlBQkHTr1i258cYbk3Xr1tVz1TSk2vSZioqK5Je//GXSvXv3pEmTJknnzp2TCy64IFm+fHn9F069+7rPGAcPHpwceuihG63Ts2fPJD8/P+nWM/hExgAABFFJREFUrVu1z002V1aSuM4HAAAAAABIn21qTAwAAAAAAKDxEGIAAAAAAACpJMQAAAAAAABSSYgBAAAAAACkkhADAAAAAABIJSEGAAAAAACQSkIMAAAAAAAglYQYAAAAAABAKgkxAFJkzJgxUVhYWKt1kiSJc889N1q3bh1ZWVkxe/bsr13ngw8+qLbs5MmTIysrK8rKympdMwAAAADUFSEGQIqccsop8c4779RqnfHjx8eYMWPi6aefjgULFsS+++5bR9UBAAAAQP3KbegCABqLtWvXRn5+/lcu07Rp02jatGmttjt37tzo0KFDHHLIId+kPAAAAABIHVdiANSRww47LIYOHRoXX3xxtG3bNgYOHBi333577LfffrHDDjtE586d44ILLohPP/00s86Gt5P65S9/GT179oyxY8dG165do2XLlnHqqafGqlWrIiLiRz/6Ufz0pz+N+fPnR1ZWVnTt2jUivrg649vf/nYUFhZGmzZt4thjj425c+fW5+EDAAAAwDcmxACoQw8++GDk5+fHlClT4u67747s7Oy4884741//+lc8+OCD8eKLL8Zll132lduYO3dujBs3Lp5++ul4+umn46WXXoqbb745IiLuuOOOuO6662KnnXaKBQsWxD/+8Y+IiFi9enUMGzYsXn311Zg4cWJkZ2fHiSeeGJWVlXV+zAAAAACwtbidFEAd2m233eLWW2/NPN5jjz0yP3ft2jVuuOGGOP/88+O3v/3tJrdRWVkZY8aMiebNm0dExBlnnBETJ06MG2+8MVq2bBnNmzePnJycKC4uzqzz/e9/v9o27r///mjXrl38+9//NmYGAAAAANsMV2IA1KHevXtXe/zXv/41Dj/88OjUqVM0b948zjjjjFi6dGmsWbNmk9vo2rVrJsCIiOjQoUMsWrToK/f77rvvxqBBg6Jbt27RokWLzG2m5s+fv+UHAwAAAAD1TIgBUId22GGHzM8ffPBBHHvssbH//vvH//f//X8xc+bMGD16dER8Mej3puTl5VV7nJWV9bW3hTruuONi2bJlce+998b06dNj+vTpX7sfAAAAAEgbt5MCqCczZ86MysrK+PWvfx3Z2V9kyH/605+2+n6WLl0ac+bMiXvvvTf69esXEREvv/zyVt8PAAAAANQ1IQZAPdl1112joqIi7rrrrjjuuOMyg31vba1atYo2bdrEPffcEx06dIj58+fHFVdcsdX3AwAAAAB1ze2kAOpJjx494vbbb49bbrkl9t1333jooYdi5MiRW30/2dnZ8eijj8bMmTNj3333jUsuuSRuu+22rb4fAAAAAKhrWUmSJA1dBAAAAAAAwIZciQEAAAAAAKSSEAMAAAAAAEglIQYAAAAAAJBKQgwAAAAAACCVhBgAAAAAAEAqCTEAAAAAAIBUEmIAAAAAAACpJMQAAAAAAABSSYgBAAAAAACkkhADAAAAAABIJSEGAAAAAACQSv8/co2JhV971AEAAAAASUVORK5CYII="/>
          <p:cNvSpPr>
            <a:spLocks noChangeAspect="1" noChangeArrowheads="1"/>
          </p:cNvSpPr>
          <p:nvPr/>
        </p:nvSpPr>
        <p:spPr bwMode="auto">
          <a:xfrm>
            <a:off x="155574" y="-144463"/>
            <a:ext cx="4750533" cy="47505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2"/>
          <a:stretch>
            <a:fillRect/>
          </a:stretch>
        </p:blipFill>
        <p:spPr>
          <a:xfrm>
            <a:off x="1284249" y="867223"/>
            <a:ext cx="8957031" cy="5670738"/>
          </a:xfrm>
          <a:prstGeom prst="rect">
            <a:avLst/>
          </a:prstGeom>
        </p:spPr>
      </p:pic>
    </p:spTree>
    <p:extLst>
      <p:ext uri="{BB962C8B-B14F-4D97-AF65-F5344CB8AC3E}">
        <p14:creationId xmlns:p14="http://schemas.microsoft.com/office/powerpoint/2010/main" val="294947592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347</TotalTime>
  <Words>1271</Words>
  <Application>Microsoft Office PowerPoint</Application>
  <PresentationFormat>Widescreen</PresentationFormat>
  <Paragraphs>130</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Calibri-Bold</vt:lpstr>
      <vt:lpstr>erdana</vt:lpstr>
      <vt:lpstr>Times New Roman</vt:lpstr>
      <vt:lpstr>Trebuchet MS</vt:lpstr>
      <vt:lpstr>Wingdings</vt:lpstr>
      <vt:lpstr>Wingdings 3</vt:lpstr>
      <vt:lpstr>Facet</vt:lpstr>
      <vt:lpstr> MAJOR PROJECT (MCAN-482) PPT PRESENTATION  ON CROP RECOMMENDATION SYSTEM SESSION: 2022-2024</vt:lpstr>
      <vt:lpstr>PowerPoint Presentation</vt:lpstr>
      <vt:lpstr>PowerPoint Presentation</vt:lpstr>
      <vt:lpstr>PowerPoint Presentation</vt:lpstr>
      <vt:lpstr>Project objective &amp; scope</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RECOMMENDATION SYSTEM</dc:title>
  <dc:creator>Subham Chakraborty</dc:creator>
  <cp:lastModifiedBy>Subham Chakraborty</cp:lastModifiedBy>
  <cp:revision>35</cp:revision>
  <dcterms:created xsi:type="dcterms:W3CDTF">2024-04-22T05:48:10Z</dcterms:created>
  <dcterms:modified xsi:type="dcterms:W3CDTF">2024-05-14T07:34:53Z</dcterms:modified>
</cp:coreProperties>
</file>